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678" r:id="rId3"/>
  </p:sldMasterIdLst>
  <p:notesMasterIdLst>
    <p:notesMasterId r:id="rId44"/>
  </p:notesMasterIdLst>
  <p:handoutMasterIdLst>
    <p:handoutMasterId r:id="rId45"/>
  </p:handoutMasterIdLst>
  <p:sldIdLst>
    <p:sldId id="1314" r:id="rId4"/>
    <p:sldId id="1324" r:id="rId5"/>
    <p:sldId id="1346" r:id="rId6"/>
    <p:sldId id="259" r:id="rId7"/>
    <p:sldId id="265" r:id="rId8"/>
    <p:sldId id="264" r:id="rId9"/>
    <p:sldId id="260" r:id="rId10"/>
    <p:sldId id="269" r:id="rId11"/>
    <p:sldId id="271" r:id="rId12"/>
    <p:sldId id="270" r:id="rId13"/>
    <p:sldId id="286" r:id="rId14"/>
    <p:sldId id="287" r:id="rId15"/>
    <p:sldId id="300" r:id="rId16"/>
    <p:sldId id="278" r:id="rId17"/>
    <p:sldId id="275" r:id="rId18"/>
    <p:sldId id="307" r:id="rId19"/>
    <p:sldId id="308" r:id="rId20"/>
    <p:sldId id="302" r:id="rId21"/>
    <p:sldId id="301" r:id="rId22"/>
    <p:sldId id="274" r:id="rId23"/>
    <p:sldId id="303" r:id="rId24"/>
    <p:sldId id="304" r:id="rId25"/>
    <p:sldId id="283" r:id="rId26"/>
    <p:sldId id="284" r:id="rId27"/>
    <p:sldId id="285" r:id="rId28"/>
    <p:sldId id="306" r:id="rId29"/>
    <p:sldId id="305" r:id="rId30"/>
    <p:sldId id="288" r:id="rId31"/>
    <p:sldId id="298" r:id="rId32"/>
    <p:sldId id="299" r:id="rId33"/>
    <p:sldId id="289" r:id="rId34"/>
    <p:sldId id="290" r:id="rId35"/>
    <p:sldId id="292" r:id="rId36"/>
    <p:sldId id="293" r:id="rId37"/>
    <p:sldId id="294" r:id="rId38"/>
    <p:sldId id="312" r:id="rId39"/>
    <p:sldId id="313" r:id="rId40"/>
    <p:sldId id="315" r:id="rId41"/>
    <p:sldId id="1465" r:id="rId42"/>
    <p:sldId id="1356" r:id="rId43"/>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259"/>
            <p14:sldId id="265"/>
            <p14:sldId id="264"/>
            <p14:sldId id="260"/>
            <p14:sldId id="269"/>
            <p14:sldId id="271"/>
            <p14:sldId id="270"/>
            <p14:sldId id="286"/>
            <p14:sldId id="287"/>
            <p14:sldId id="300"/>
            <p14:sldId id="278"/>
            <p14:sldId id="275"/>
            <p14:sldId id="307"/>
            <p14:sldId id="308"/>
            <p14:sldId id="302"/>
            <p14:sldId id="301"/>
            <p14:sldId id="274"/>
            <p14:sldId id="303"/>
            <p14:sldId id="304"/>
            <p14:sldId id="283"/>
            <p14:sldId id="284"/>
            <p14:sldId id="285"/>
            <p14:sldId id="306"/>
            <p14:sldId id="305"/>
            <p14:sldId id="288"/>
            <p14:sldId id="298"/>
            <p14:sldId id="299"/>
            <p14:sldId id="289"/>
            <p14:sldId id="290"/>
            <p14:sldId id="292"/>
            <p14:sldId id="293"/>
            <p14:sldId id="294"/>
            <p14:sldId id="312"/>
            <p14:sldId id="313"/>
            <p14:sldId id="315"/>
            <p14:sldId id="1465"/>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6374" autoAdjust="0"/>
  </p:normalViewPr>
  <p:slideViewPr>
    <p:cSldViewPr>
      <p:cViewPr varScale="1">
        <p:scale>
          <a:sx n="113" d="100"/>
          <a:sy n="113" d="100"/>
        </p:scale>
        <p:origin x="1428" y="138"/>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09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09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097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99809C-69A0-4024-B8BA-1D280450E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09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3138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2A28ED-A925-4AB1-8434-4B49D9C7EDFD}"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806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2A28ED-A925-4AB1-8434-4B49D9C7EDFD}"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583686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A28ED-A925-4AB1-8434-4B49D9C7EDFD}"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850273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2A28ED-A925-4AB1-8434-4B49D9C7EDFD}"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4360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2A28ED-A925-4AB1-8434-4B49D9C7EDFD}" type="datetimeFigureOut">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823141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2A28ED-A925-4AB1-8434-4B49D9C7EDFD}" type="datetimeFigureOut">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980813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2A28ED-A925-4AB1-8434-4B49D9C7EDFD}" type="datetimeFigureOut">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260125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A28ED-A925-4AB1-8434-4B49D9C7EDFD}"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13466629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2A28ED-A925-4AB1-8434-4B49D9C7EDFD}"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862758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2A28ED-A925-4AB1-8434-4B49D9C7EDFD}"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37306946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2A28ED-A925-4AB1-8434-4B49D9C7EDFD}"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4EEE78-37CD-446A-93A4-B294C5164F2B}" type="slidenum">
              <a:rPr lang="en-US" smtClean="0"/>
              <a:t>‹#›</a:t>
            </a:fld>
            <a:endParaRPr lang="en-US"/>
          </a:p>
        </p:txBody>
      </p:sp>
    </p:spTree>
    <p:extLst>
      <p:ext uri="{BB962C8B-B14F-4D97-AF65-F5344CB8AC3E}">
        <p14:creationId xmlns:p14="http://schemas.microsoft.com/office/powerpoint/2010/main" val="2764502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5" name="Footer Placeholder 4"/>
          <p:cNvSpPr>
            <a:spLocks noGrp="1"/>
          </p:cNvSpPr>
          <p:nvPr>
            <p:ph type="ftr" sz="quarter" idx="11"/>
          </p:nvPr>
        </p:nvSpPr>
        <p:spPr>
          <a:xfrm>
            <a:off x="5410200" y="6324600"/>
            <a:ext cx="3657600" cy="476250"/>
          </a:xfrm>
        </p:spPr>
        <p:txBody>
          <a:bodyPr/>
          <a:lstStyle>
            <a:lvl1pPr algn="r">
              <a:defRPr sz="1800">
                <a:solidFill>
                  <a:schemeClr val="accent6"/>
                </a:solidFill>
              </a:defRPr>
            </a:lvl1pPr>
          </a:lstStyle>
          <a:p>
            <a:endParaRPr lang="en-US" dirty="0"/>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15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385" name="Photo Editor Photo" r:id="rId18" imgW="3895238" imgH="5619048" progId="">
                  <p:embed/>
                </p:oleObj>
              </mc:Choice>
              <mc:Fallback>
                <p:oleObj name="Photo Editor Photo" r:id="rId18" imgW="3895238" imgH="5619048" progId="">
                  <p:embed/>
                  <p:pic>
                    <p:nvPicPr>
                      <p:cNvPr id="0" name="Picture 86"/>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5/25/2023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A28ED-A925-4AB1-8434-4B49D9C7EDFD}" type="datetimeFigureOut">
              <a:rPr lang="en-US" smtClean="0"/>
              <a:t>5/25/2023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4EEE78-37CD-446A-93A4-B294C5164F2B}" type="slidenum">
              <a:rPr lang="en-US" smtClean="0"/>
              <a:t>‹#›</a:t>
            </a:fld>
            <a:endParaRPr lang="en-US"/>
          </a:p>
        </p:txBody>
      </p:sp>
    </p:spTree>
    <p:extLst>
      <p:ext uri="{BB962C8B-B14F-4D97-AF65-F5344CB8AC3E}">
        <p14:creationId xmlns:p14="http://schemas.microsoft.com/office/powerpoint/2010/main" val="12831908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39.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9.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9.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png"/><Relationship Id="rId1" Type="http://schemas.openxmlformats.org/officeDocument/2006/relationships/slideLayout" Target="../slideLayouts/slideLayout39.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3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9.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39.xm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9.xml"/><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8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32092"/>
          </a:xfrm>
          <a:prstGeom prst="rect">
            <a:avLst/>
          </a:prstGeom>
          <a:noFill/>
        </p:spPr>
        <p:txBody>
          <a:bodyPr wrap="square" rtlCol="0">
            <a:spAutoFit/>
          </a:bodyPr>
          <a:lstStyle/>
          <a:p>
            <a:pPr algn="ctr">
              <a:spcBef>
                <a:spcPts val="600"/>
              </a:spcBef>
              <a:spcAft>
                <a:spcPts val="600"/>
              </a:spcAft>
              <a:tabLst>
                <a:tab pos="3532188" algn="l"/>
              </a:tabLst>
            </a:pPr>
            <a:r>
              <a:rPr lang="en-US" sz="2000" dirty="0">
                <a:latin typeface="Times New Roman" panose="02020603050405020304" pitchFamily="18" charset="0"/>
                <a:cs typeface="Times New Roman" panose="02020603050405020304" pitchFamily="18" charset="0"/>
              </a:rPr>
              <a:t>System to Estimate Latitude and Longitude Astronomically</a:t>
            </a:r>
          </a:p>
          <a:p>
            <a:pPr algn="ctr">
              <a:spcBef>
                <a:spcPts val="600"/>
              </a:spcBef>
              <a:spcAft>
                <a:spcPts val="600"/>
              </a:spcAft>
              <a:tabLst>
                <a:tab pos="3532188" algn="l"/>
              </a:tabLst>
            </a:pPr>
            <a:r>
              <a:rPr lang="en-US" sz="2000" dirty="0">
                <a:latin typeface="Times New Roman" panose="02020603050405020304" pitchFamily="18" charset="0"/>
                <a:cs typeface="Times New Roman" panose="02020603050405020304" pitchFamily="18" charset="0"/>
              </a:rPr>
              <a:t>(STELLA)</a:t>
            </a:r>
          </a:p>
          <a:p>
            <a:pPr algn="ctr">
              <a:spcBef>
                <a:spcPts val="600"/>
              </a:spcBef>
              <a:spcAft>
                <a:spcPts val="600"/>
              </a:spcAft>
              <a:tabLst>
                <a:tab pos="3532188" algn="l"/>
              </a:tabLst>
            </a:pPr>
            <a:r>
              <a:rPr lang="en-US" sz="2000" dirty="0">
                <a:latin typeface="Times New Roman" panose="02020603050405020304" pitchFamily="18" charset="0"/>
                <a:cs typeface="Times New Roman" panose="02020603050405020304" pitchFamily="18" charset="0"/>
              </a:rPr>
              <a:t>NN220-16</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2" name="Picture 1">
            <a:extLst>
              <a:ext uri="{FF2B5EF4-FFF2-40B4-BE49-F238E27FC236}">
                <a16:creationId xmlns:a16="http://schemas.microsoft.com/office/drawing/2014/main" id="{C102EAD0-56AB-40E3-A5BE-F929167DC0A0}"/>
              </a:ext>
            </a:extLst>
          </p:cNvPr>
          <p:cNvPicPr>
            <a:picLocks noChangeAspect="1"/>
          </p:cNvPicPr>
          <p:nvPr/>
        </p:nvPicPr>
        <p:blipFill rotWithShape="1">
          <a:blip r:embed="rId6"/>
          <a:srcRect l="7437" t="5556" r="60000" b="8519"/>
          <a:stretch/>
        </p:blipFill>
        <p:spPr>
          <a:xfrm>
            <a:off x="0" y="1648678"/>
            <a:ext cx="9144000" cy="4875947"/>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Almanac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370" y="833446"/>
            <a:ext cx="3192058" cy="174464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453" y="867115"/>
            <a:ext cx="2847975" cy="1419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a:extLst>
              <a:ext uri="{FF2B5EF4-FFF2-40B4-BE49-F238E27FC236}">
                <a16:creationId xmlns:a16="http://schemas.microsoft.com/office/drawing/2014/main" id="{3A8A374A-74E3-4FBC-9BF1-382DEE3B303E}"/>
              </a:ext>
            </a:extLst>
          </p:cNvPr>
          <p:cNvPicPr>
            <a:picLocks noChangeAspect="1"/>
          </p:cNvPicPr>
          <p:nvPr/>
        </p:nvPicPr>
        <p:blipFill rotWithShape="1">
          <a:blip r:embed="rId4"/>
          <a:srcRect l="38419" t="36584" r="38333" b="38148"/>
          <a:stretch/>
        </p:blipFill>
        <p:spPr>
          <a:xfrm>
            <a:off x="4652370" y="890561"/>
            <a:ext cx="3657599" cy="2236257"/>
          </a:xfrm>
          <a:prstGeom prst="rect">
            <a:avLst/>
          </a:prstGeom>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2495" y="1386925"/>
            <a:ext cx="5229225" cy="4438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3662" y="1705769"/>
            <a:ext cx="5238750" cy="48101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5823" y="1923012"/>
            <a:ext cx="4695825" cy="70961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Content Placeholder 4">
            <a:extLst>
              <a:ext uri="{FF2B5EF4-FFF2-40B4-BE49-F238E27FC236}">
                <a16:creationId xmlns:a16="http://schemas.microsoft.com/office/drawing/2014/main" id="{BF3B3B47-BA6D-4FA0-997B-B4BA01DA683E}"/>
              </a:ext>
            </a:extLst>
          </p:cNvPr>
          <p:cNvSpPr>
            <a:spLocks noGrp="1"/>
          </p:cNvSpPr>
          <p:nvPr>
            <p:ph idx="12"/>
          </p:nvPr>
        </p:nvSpPr>
        <p:spPr>
          <a:xfrm>
            <a:off x="105792" y="1045696"/>
            <a:ext cx="3684827" cy="1164798"/>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Using Almanac function you can select the objects for and date for which information is required. </a:t>
            </a:r>
          </a:p>
          <a:p>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p:txBody>
      </p:sp>
      <p:sp>
        <p:nvSpPr>
          <p:cNvPr id="19" name="Content Placeholder 4">
            <a:extLst>
              <a:ext uri="{FF2B5EF4-FFF2-40B4-BE49-F238E27FC236}">
                <a16:creationId xmlns:a16="http://schemas.microsoft.com/office/drawing/2014/main" id="{A86ECB8C-7174-44EE-8597-F7343DEE0615}"/>
              </a:ext>
            </a:extLst>
          </p:cNvPr>
          <p:cNvSpPr txBox="1">
            <a:spLocks/>
          </p:cNvSpPr>
          <p:nvPr/>
        </p:nvSpPr>
        <p:spPr>
          <a:xfrm>
            <a:off x="125920" y="2010365"/>
            <a:ext cx="3684827" cy="1164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You can select All bodies or be more specific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Sun / Moon / Aries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Planets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Stars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ontent Placeholder 4">
            <a:extLst>
              <a:ext uri="{FF2B5EF4-FFF2-40B4-BE49-F238E27FC236}">
                <a16:creationId xmlns:a16="http://schemas.microsoft.com/office/drawing/2014/main" id="{732CE8F1-7117-4FB5-A3CF-398A8278C857}"/>
              </a:ext>
            </a:extLst>
          </p:cNvPr>
          <p:cNvSpPr txBox="1">
            <a:spLocks/>
          </p:cNvSpPr>
          <p:nvPr/>
        </p:nvSpPr>
        <p:spPr>
          <a:xfrm>
            <a:off x="116004" y="3606250"/>
            <a:ext cx="3684827" cy="116479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 selecting specific details, you can set the interval of time based on Hours / Minutes over the period of a day.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saves interpolation!</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50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Almanac</a:t>
            </a:r>
          </a:p>
        </p:txBody>
      </p:sp>
      <p:sp>
        <p:nvSpPr>
          <p:cNvPr id="17" name="Content Placeholder 4"/>
          <p:cNvSpPr>
            <a:spLocks noGrp="1"/>
          </p:cNvSpPr>
          <p:nvPr>
            <p:ph idx="12"/>
          </p:nvPr>
        </p:nvSpPr>
        <p:spPr>
          <a:xfrm>
            <a:off x="105793" y="1045695"/>
            <a:ext cx="6447408" cy="1087905"/>
          </a:xfrm>
        </p:spPr>
        <p:txBody>
          <a:bodyPr>
            <a:normAutofit/>
          </a:bodyPr>
          <a:lstStyle/>
          <a:p>
            <a:r>
              <a:rPr lang="en-US" sz="2600" b="1" dirty="0">
                <a:solidFill>
                  <a:schemeClr val="tx1"/>
                </a:solidFill>
                <a:latin typeface="Times New Roman" panose="02020603050405020304" pitchFamily="18" charset="0"/>
                <a:cs typeface="Times New Roman" panose="02020603050405020304" pitchFamily="18" charset="0"/>
              </a:rPr>
              <a:t>At 0730R on 3/15/16</a:t>
            </a:r>
          </a:p>
          <a:p>
            <a:pPr lvl="1"/>
            <a:r>
              <a:rPr lang="en-US" sz="2600" b="1" dirty="0">
                <a:solidFill>
                  <a:schemeClr val="tx1"/>
                </a:solidFill>
                <a:latin typeface="Times New Roman" panose="02020603050405020304" pitchFamily="18" charset="0"/>
                <a:cs typeface="Times New Roman" panose="02020603050405020304" pitchFamily="18" charset="0"/>
              </a:rPr>
              <a:t>What were the Sun’s GHA and Dec?</a:t>
            </a:r>
          </a:p>
          <a:p>
            <a:endParaRPr lang="en-US" sz="2400" dirty="0">
              <a:solidFill>
                <a:schemeClr val="tx1"/>
              </a:solidFill>
            </a:endParaRPr>
          </a:p>
          <a:p>
            <a:pPr lvl="1"/>
            <a:endParaRPr lang="en-US" sz="2600" dirty="0">
              <a:solidFill>
                <a:schemeClr val="tx1"/>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63366"/>
            <a:ext cx="4267200" cy="3858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4648200" y="4419600"/>
            <a:ext cx="1447800" cy="304799"/>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3192058" cy="174464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734" y="3729037"/>
            <a:ext cx="28670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4648200" y="2743200"/>
            <a:ext cx="381000" cy="114300"/>
          </a:xfrm>
          <a:prstGeom prst="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8266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Almanac</a:t>
            </a:r>
          </a:p>
        </p:txBody>
      </p:sp>
      <p:sp>
        <p:nvSpPr>
          <p:cNvPr id="17" name="Content Placeholder 4"/>
          <p:cNvSpPr>
            <a:spLocks noGrp="1"/>
          </p:cNvSpPr>
          <p:nvPr>
            <p:ph idx="12"/>
          </p:nvPr>
        </p:nvSpPr>
        <p:spPr>
          <a:xfrm>
            <a:off x="152400" y="796812"/>
            <a:ext cx="6447408" cy="1458240"/>
          </a:xfrm>
        </p:spPr>
        <p:txBody>
          <a:bodyPr>
            <a:normAutofit fontScale="85000" lnSpcReduction="20000"/>
          </a:bodyPr>
          <a:lstStyle/>
          <a:p>
            <a:r>
              <a:rPr lang="en-US" sz="2600" b="1" dirty="0">
                <a:solidFill>
                  <a:schemeClr val="tx1"/>
                </a:solidFill>
                <a:latin typeface="Times New Roman" panose="02020603050405020304" pitchFamily="18" charset="0"/>
                <a:cs typeface="Times New Roman" panose="02020603050405020304" pitchFamily="18" charset="0"/>
              </a:rPr>
              <a:t>At 0730R on 3/15/21</a:t>
            </a:r>
          </a:p>
          <a:p>
            <a:pPr lvl="1"/>
            <a:r>
              <a:rPr lang="en-US" sz="2600" b="1" dirty="0">
                <a:solidFill>
                  <a:schemeClr val="tx1"/>
                </a:solidFill>
                <a:latin typeface="Times New Roman" panose="02020603050405020304" pitchFamily="18" charset="0"/>
                <a:cs typeface="Times New Roman" panose="02020603050405020304" pitchFamily="18" charset="0"/>
              </a:rPr>
              <a:t>What were the Sun’s GHA and Dec?</a:t>
            </a:r>
          </a:p>
          <a:p>
            <a:endParaRPr lang="en-US" sz="2400" b="1" dirty="0">
              <a:solidFill>
                <a:schemeClr val="tx1"/>
              </a:solidFill>
              <a:latin typeface="Times New Roman" panose="02020603050405020304" pitchFamily="18" charset="0"/>
              <a:cs typeface="Times New Roman" panose="02020603050405020304" pitchFamily="18" charset="0"/>
            </a:endParaRPr>
          </a:p>
          <a:p>
            <a:pPr lvl="1"/>
            <a:r>
              <a:rPr lang="en-US" sz="2600" b="1" dirty="0">
                <a:solidFill>
                  <a:schemeClr val="tx1"/>
                </a:solidFill>
                <a:latin typeface="Times New Roman" panose="02020603050405020304" pitchFamily="18" charset="0"/>
                <a:cs typeface="Times New Roman" panose="02020603050405020304" pitchFamily="18" charset="0"/>
              </a:rPr>
              <a:t>Mathematical interpolation: </a:t>
            </a:r>
          </a:p>
        </p:txBody>
      </p:sp>
      <p:sp>
        <p:nvSpPr>
          <p:cNvPr id="20" name="Content Placeholder 4"/>
          <p:cNvSpPr txBox="1">
            <a:spLocks/>
          </p:cNvSpPr>
          <p:nvPr/>
        </p:nvSpPr>
        <p:spPr>
          <a:xfrm>
            <a:off x="797511" y="2867079"/>
            <a:ext cx="1219200" cy="457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1200Z</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Content Placeholder 4"/>
          <p:cNvSpPr txBox="1">
            <a:spLocks/>
          </p:cNvSpPr>
          <p:nvPr/>
        </p:nvSpPr>
        <p:spPr>
          <a:xfrm>
            <a:off x="797511" y="4018216"/>
            <a:ext cx="1219200" cy="457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1300Z</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Content Placeholder 4"/>
          <p:cNvSpPr txBox="1">
            <a:spLocks/>
          </p:cNvSpPr>
          <p:nvPr/>
        </p:nvSpPr>
        <p:spPr>
          <a:xfrm>
            <a:off x="797511" y="3424437"/>
            <a:ext cx="1219200" cy="457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sng" strike="noStrike" kern="1200" cap="none" spc="0" normalizeH="0" baseline="0" noProof="0" dirty="0">
                <a:ln>
                  <a:noFill/>
                </a:ln>
                <a:solidFill>
                  <a:prstClr val="black"/>
                </a:solidFill>
                <a:effectLst/>
                <a:uLnTx/>
                <a:uFillTx/>
                <a:latin typeface="Calibri"/>
                <a:ea typeface="+mn-ea"/>
                <a:cs typeface="+mn-cs"/>
              </a:rPr>
              <a:t>1230Z</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ontent Placeholder 4"/>
          <p:cNvSpPr txBox="1">
            <a:spLocks/>
          </p:cNvSpPr>
          <p:nvPr/>
        </p:nvSpPr>
        <p:spPr>
          <a:xfrm>
            <a:off x="4263844" y="2302110"/>
            <a:ext cx="1844504"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Declination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Content Placeholder 4"/>
          <p:cNvSpPr txBox="1">
            <a:spLocks/>
          </p:cNvSpPr>
          <p:nvPr/>
        </p:nvSpPr>
        <p:spPr>
          <a:xfrm>
            <a:off x="2518410" y="2375389"/>
            <a:ext cx="1547543" cy="457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GHA</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Content Placeholder 4"/>
          <p:cNvSpPr txBox="1">
            <a:spLocks/>
          </p:cNvSpPr>
          <p:nvPr/>
        </p:nvSpPr>
        <p:spPr>
          <a:xfrm>
            <a:off x="2670810" y="2971800"/>
            <a:ext cx="1219200" cy="4572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357 47.2T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Content Placeholder 4"/>
          <p:cNvSpPr txBox="1">
            <a:spLocks/>
          </p:cNvSpPr>
          <p:nvPr/>
        </p:nvSpPr>
        <p:spPr>
          <a:xfrm>
            <a:off x="2670810" y="4065050"/>
            <a:ext cx="1219200" cy="4572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012 47.4T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Content Placeholder 4"/>
          <p:cNvSpPr txBox="1">
            <a:spLocks/>
          </p:cNvSpPr>
          <p:nvPr/>
        </p:nvSpPr>
        <p:spPr>
          <a:xfrm>
            <a:off x="2670810" y="3532505"/>
            <a:ext cx="1219200" cy="4572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sng" strike="noStrike" kern="1200" cap="none" spc="0" normalizeH="0" baseline="0" noProof="0" dirty="0">
                <a:ln>
                  <a:noFill/>
                </a:ln>
                <a:solidFill>
                  <a:prstClr val="black"/>
                </a:solidFill>
                <a:effectLst/>
                <a:uLnTx/>
                <a:uFillTx/>
                <a:latin typeface="Calibri"/>
                <a:ea typeface="+mn-ea"/>
                <a:cs typeface="+mn-cs"/>
              </a:rPr>
              <a:t>005 17.3T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Content Placeholder 4"/>
          <p:cNvSpPr txBox="1">
            <a:spLocks/>
          </p:cNvSpPr>
          <p:nvPr/>
        </p:nvSpPr>
        <p:spPr>
          <a:xfrm>
            <a:off x="4576496" y="2986430"/>
            <a:ext cx="1219200" cy="4572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S01 56.3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ontent Placeholder 4"/>
          <p:cNvSpPr txBox="1">
            <a:spLocks/>
          </p:cNvSpPr>
          <p:nvPr/>
        </p:nvSpPr>
        <p:spPr>
          <a:xfrm>
            <a:off x="4564994" y="3992725"/>
            <a:ext cx="1219200" cy="4572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S01 55.3</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Content Placeholder 4"/>
          <p:cNvSpPr txBox="1">
            <a:spLocks/>
          </p:cNvSpPr>
          <p:nvPr/>
        </p:nvSpPr>
        <p:spPr>
          <a:xfrm>
            <a:off x="4564994" y="3501009"/>
            <a:ext cx="1219200" cy="4572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600" b="0" i="0" u="sng" strike="noStrike" kern="1200" cap="none" spc="0" normalizeH="0" baseline="0" noProof="0" dirty="0">
                <a:ln>
                  <a:noFill/>
                </a:ln>
                <a:solidFill>
                  <a:prstClr val="black"/>
                </a:solidFill>
                <a:effectLst/>
                <a:uLnTx/>
                <a:uFillTx/>
                <a:latin typeface="Calibri"/>
                <a:ea typeface="+mn-ea"/>
                <a:cs typeface="+mn-cs"/>
              </a:rPr>
              <a:t>S01 55.8</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400" b="0" i="0" u="sng"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DD19C9AA-A27B-42DF-A503-495430903F11}"/>
              </a:ext>
            </a:extLst>
          </p:cNvPr>
          <p:cNvPicPr>
            <a:picLocks noChangeAspect="1"/>
          </p:cNvPicPr>
          <p:nvPr/>
        </p:nvPicPr>
        <p:blipFill rotWithShape="1">
          <a:blip r:embed="rId2"/>
          <a:srcRect l="38334" t="36112" r="38941" b="39997"/>
          <a:stretch/>
        </p:blipFill>
        <p:spPr>
          <a:xfrm>
            <a:off x="5296970" y="17193"/>
            <a:ext cx="3506338" cy="2073510"/>
          </a:xfrm>
          <a:prstGeom prst="rect">
            <a:avLst/>
          </a:prstGeom>
        </p:spPr>
      </p:pic>
      <p:pic>
        <p:nvPicPr>
          <p:cNvPr id="5" name="Picture 4">
            <a:extLst>
              <a:ext uri="{FF2B5EF4-FFF2-40B4-BE49-F238E27FC236}">
                <a16:creationId xmlns:a16="http://schemas.microsoft.com/office/drawing/2014/main" id="{B698E0AC-E1FC-487A-B498-039F664D95C0}"/>
              </a:ext>
            </a:extLst>
          </p:cNvPr>
          <p:cNvPicPr>
            <a:picLocks noChangeAspect="1"/>
          </p:cNvPicPr>
          <p:nvPr/>
        </p:nvPicPr>
        <p:blipFill rotWithShape="1">
          <a:blip r:embed="rId3"/>
          <a:srcRect l="12501" t="42593" r="76607" b="7037"/>
          <a:stretch/>
        </p:blipFill>
        <p:spPr>
          <a:xfrm>
            <a:off x="6599808" y="171847"/>
            <a:ext cx="2580704" cy="6713142"/>
          </a:xfrm>
          <a:prstGeom prst="rect">
            <a:avLst/>
          </a:prstGeom>
        </p:spPr>
      </p:pic>
      <p:sp>
        <p:nvSpPr>
          <p:cNvPr id="31" name="Oval 30">
            <a:extLst>
              <a:ext uri="{FF2B5EF4-FFF2-40B4-BE49-F238E27FC236}">
                <a16:creationId xmlns:a16="http://schemas.microsoft.com/office/drawing/2014/main" id="{7B13D21F-40D1-4953-BE99-E8814F804F1E}"/>
              </a:ext>
            </a:extLst>
          </p:cNvPr>
          <p:cNvSpPr/>
          <p:nvPr/>
        </p:nvSpPr>
        <p:spPr>
          <a:xfrm>
            <a:off x="6599808" y="4262514"/>
            <a:ext cx="2627428" cy="5380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D4870AD-A11C-4CE2-BE75-10720303FEF0}"/>
              </a:ext>
            </a:extLst>
          </p:cNvPr>
          <p:cNvPicPr>
            <a:picLocks noChangeAspect="1"/>
          </p:cNvPicPr>
          <p:nvPr/>
        </p:nvPicPr>
        <p:blipFill rotWithShape="1">
          <a:blip r:embed="rId4"/>
          <a:srcRect l="38333" t="34482" r="38333" b="36980"/>
          <a:stretch/>
        </p:blipFill>
        <p:spPr>
          <a:xfrm>
            <a:off x="5331030" y="37184"/>
            <a:ext cx="3624368" cy="2493526"/>
          </a:xfrm>
          <a:prstGeom prst="rect">
            <a:avLst/>
          </a:prstGeom>
        </p:spPr>
      </p:pic>
      <p:sp>
        <p:nvSpPr>
          <p:cNvPr id="32" name="Oval 31">
            <a:extLst>
              <a:ext uri="{FF2B5EF4-FFF2-40B4-BE49-F238E27FC236}">
                <a16:creationId xmlns:a16="http://schemas.microsoft.com/office/drawing/2014/main" id="{2992D10A-FC68-4222-AA19-540BA1A62490}"/>
              </a:ext>
            </a:extLst>
          </p:cNvPr>
          <p:cNvSpPr/>
          <p:nvPr/>
        </p:nvSpPr>
        <p:spPr>
          <a:xfrm>
            <a:off x="5713702" y="1244487"/>
            <a:ext cx="2627428" cy="5380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Content Placeholder 4">
            <a:extLst>
              <a:ext uri="{FF2B5EF4-FFF2-40B4-BE49-F238E27FC236}">
                <a16:creationId xmlns:a16="http://schemas.microsoft.com/office/drawing/2014/main" id="{015678D9-BC9E-49B8-B7B1-07BC7A7F0FC0}"/>
              </a:ext>
            </a:extLst>
          </p:cNvPr>
          <p:cNvSpPr txBox="1">
            <a:spLocks/>
          </p:cNvSpPr>
          <p:nvPr/>
        </p:nvSpPr>
        <p:spPr>
          <a:xfrm>
            <a:off x="304800" y="4656974"/>
            <a:ext cx="5803548"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Or get the system to do it for us.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70240844-DE59-41A6-B7F1-D62E2956DB64}"/>
              </a:ext>
            </a:extLst>
          </p:cNvPr>
          <p:cNvPicPr>
            <a:picLocks noChangeAspect="1"/>
          </p:cNvPicPr>
          <p:nvPr/>
        </p:nvPicPr>
        <p:blipFill rotWithShape="1">
          <a:blip r:embed="rId5"/>
          <a:srcRect l="12500" t="16063" r="76166" b="8518"/>
          <a:stretch/>
        </p:blipFill>
        <p:spPr>
          <a:xfrm>
            <a:off x="6558679" y="-13926"/>
            <a:ext cx="2548808" cy="9540392"/>
          </a:xfrm>
          <a:prstGeom prst="rect">
            <a:avLst/>
          </a:prstGeom>
        </p:spPr>
      </p:pic>
      <p:sp>
        <p:nvSpPr>
          <p:cNvPr id="34" name="Oval 33">
            <a:extLst>
              <a:ext uri="{FF2B5EF4-FFF2-40B4-BE49-F238E27FC236}">
                <a16:creationId xmlns:a16="http://schemas.microsoft.com/office/drawing/2014/main" id="{4D792269-F93D-4414-871B-8E00072468A0}"/>
              </a:ext>
            </a:extLst>
          </p:cNvPr>
          <p:cNvSpPr/>
          <p:nvPr/>
        </p:nvSpPr>
        <p:spPr>
          <a:xfrm>
            <a:off x="6553084" y="5206887"/>
            <a:ext cx="2627428"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47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animBg="1"/>
      <p:bldP spid="32" grpId="0" animBg="1"/>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Planning – Dead Reckoning</a:t>
            </a:r>
          </a:p>
        </p:txBody>
      </p:sp>
      <p:sp>
        <p:nvSpPr>
          <p:cNvPr id="17" name="Content Placeholder 4"/>
          <p:cNvSpPr>
            <a:spLocks noGrp="1"/>
          </p:cNvSpPr>
          <p:nvPr>
            <p:ph idx="12"/>
          </p:nvPr>
        </p:nvSpPr>
        <p:spPr>
          <a:xfrm>
            <a:off x="105792" y="1045695"/>
            <a:ext cx="8499129" cy="402105"/>
          </a:xfrm>
        </p:spPr>
        <p:txBody>
          <a:bodyPr>
            <a:normAutofit/>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Remember, Celestial Navigation is all about planning in advance and Time. </a:t>
            </a:r>
          </a:p>
        </p:txBody>
      </p:sp>
      <p:sp>
        <p:nvSpPr>
          <p:cNvPr id="18" name="Content Placeholder 4">
            <a:extLst>
              <a:ext uri="{FF2B5EF4-FFF2-40B4-BE49-F238E27FC236}">
                <a16:creationId xmlns:a16="http://schemas.microsoft.com/office/drawing/2014/main" id="{63F67E65-AD82-4354-86FF-309575F80CD5}"/>
              </a:ext>
            </a:extLst>
          </p:cNvPr>
          <p:cNvSpPr txBox="1">
            <a:spLocks/>
          </p:cNvSpPr>
          <p:nvPr/>
        </p:nvSpPr>
        <p:spPr>
          <a:xfrm>
            <a:off x="105791" y="1655295"/>
            <a:ext cx="8499129" cy="124030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Whilst STELLA is integrated into VMS, positioning information is not transferred between software systems. Therefore, our Assumed Position must be generated by working out Dead Reckoning based on the last good fix.  </a:t>
            </a:r>
          </a:p>
        </p:txBody>
      </p:sp>
      <p:pic>
        <p:nvPicPr>
          <p:cNvPr id="19" name="Picture 18">
            <a:extLst>
              <a:ext uri="{FF2B5EF4-FFF2-40B4-BE49-F238E27FC236}">
                <a16:creationId xmlns:a16="http://schemas.microsoft.com/office/drawing/2014/main" id="{DAD33216-FAB2-4692-86B5-315E056D9293}"/>
              </a:ext>
            </a:extLst>
          </p:cNvPr>
          <p:cNvPicPr>
            <a:picLocks noChangeAspect="1"/>
          </p:cNvPicPr>
          <p:nvPr/>
        </p:nvPicPr>
        <p:blipFill rotWithShape="1">
          <a:blip r:embed="rId2"/>
          <a:srcRect l="12052" t="8925" r="4488" b="49424"/>
          <a:stretch/>
        </p:blipFill>
        <p:spPr>
          <a:xfrm>
            <a:off x="0" y="3121383"/>
            <a:ext cx="9144000" cy="2958582"/>
          </a:xfrm>
          <a:prstGeom prst="rect">
            <a:avLst/>
          </a:prstGeom>
        </p:spPr>
      </p:pic>
      <p:sp>
        <p:nvSpPr>
          <p:cNvPr id="20" name="Arc 19">
            <a:extLst>
              <a:ext uri="{FF2B5EF4-FFF2-40B4-BE49-F238E27FC236}">
                <a16:creationId xmlns:a16="http://schemas.microsoft.com/office/drawing/2014/main" id="{739B17E3-236B-473D-AB92-373117386DE3}"/>
              </a:ext>
            </a:extLst>
          </p:cNvPr>
          <p:cNvSpPr/>
          <p:nvPr/>
        </p:nvSpPr>
        <p:spPr>
          <a:xfrm>
            <a:off x="1639887" y="3460123"/>
            <a:ext cx="7116792" cy="802257"/>
          </a:xfrm>
          <a:prstGeom prst="arc">
            <a:avLst>
              <a:gd name="adj1" fmla="val 10849823"/>
              <a:gd name="adj2" fmla="val 12828"/>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F5B79DB8-5919-491A-B23D-89963787CAD8}"/>
              </a:ext>
            </a:extLst>
          </p:cNvPr>
          <p:cNvGrpSpPr/>
          <p:nvPr/>
        </p:nvGrpSpPr>
        <p:grpSpPr>
          <a:xfrm>
            <a:off x="1504944" y="3447118"/>
            <a:ext cx="601259" cy="738535"/>
            <a:chOff x="3502985" y="1412692"/>
            <a:chExt cx="801679" cy="984713"/>
          </a:xfrm>
        </p:grpSpPr>
        <p:cxnSp>
          <p:nvCxnSpPr>
            <p:cNvPr id="22" name="Straight Connector 21">
              <a:extLst>
                <a:ext uri="{FF2B5EF4-FFF2-40B4-BE49-F238E27FC236}">
                  <a16:creationId xmlns:a16="http://schemas.microsoft.com/office/drawing/2014/main" id="{CC95387F-6112-4BC9-AD2C-D2C9C9C92C46}"/>
                </a:ext>
              </a:extLst>
            </p:cNvPr>
            <p:cNvCxnSpPr>
              <a:cxnSpLocks/>
            </p:cNvCxnSpPr>
            <p:nvPr/>
          </p:nvCxnSpPr>
          <p:spPr>
            <a:xfrm flipV="1">
              <a:off x="3502985" y="1578740"/>
              <a:ext cx="685000" cy="513866"/>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E27663-8C29-46A1-AAFA-DC671BAB6158}"/>
                </a:ext>
              </a:extLst>
            </p:cNvPr>
            <p:cNvCxnSpPr>
              <a:cxnSpLocks/>
            </p:cNvCxnSpPr>
            <p:nvPr/>
          </p:nvCxnSpPr>
          <p:spPr>
            <a:xfrm>
              <a:off x="3530878" y="1578740"/>
              <a:ext cx="773786" cy="2705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ED7637-E57D-4E50-8BD3-3403871E3DA7}"/>
                </a:ext>
              </a:extLst>
            </p:cNvPr>
            <p:cNvCxnSpPr>
              <a:cxnSpLocks/>
            </p:cNvCxnSpPr>
            <p:nvPr/>
          </p:nvCxnSpPr>
          <p:spPr>
            <a:xfrm flipV="1">
              <a:off x="3807785" y="1463994"/>
              <a:ext cx="200823" cy="93341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EAD8F5-9689-4F2B-9AD9-5DDD5097C3B7}"/>
                </a:ext>
              </a:extLst>
            </p:cNvPr>
            <p:cNvCxnSpPr>
              <a:cxnSpLocks/>
            </p:cNvCxnSpPr>
            <p:nvPr/>
          </p:nvCxnSpPr>
          <p:spPr>
            <a:xfrm flipH="1" flipV="1">
              <a:off x="3899200" y="1412692"/>
              <a:ext cx="162309" cy="65647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9B1D38FB-3997-4285-8B02-02C1151667B5}"/>
              </a:ext>
            </a:extLst>
          </p:cNvPr>
          <p:cNvSpPr/>
          <p:nvPr/>
        </p:nvSpPr>
        <p:spPr>
          <a:xfrm>
            <a:off x="1748123" y="3591054"/>
            <a:ext cx="228600" cy="3304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96301833-14C5-47A9-80CA-888A75CC48F6}"/>
              </a:ext>
            </a:extLst>
          </p:cNvPr>
          <p:cNvSpPr txBox="1"/>
          <p:nvPr/>
        </p:nvSpPr>
        <p:spPr>
          <a:xfrm>
            <a:off x="766222" y="4239902"/>
            <a:ext cx="17997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Our last fix using LOP is at 0945R</a:t>
            </a:r>
          </a:p>
        </p:txBody>
      </p:sp>
      <p:sp>
        <p:nvSpPr>
          <p:cNvPr id="28" name="TextBox 27">
            <a:extLst>
              <a:ext uri="{FF2B5EF4-FFF2-40B4-BE49-F238E27FC236}">
                <a16:creationId xmlns:a16="http://schemas.microsoft.com/office/drawing/2014/main" id="{E9A7697A-BDC2-4866-8F20-51846571337F}"/>
              </a:ext>
            </a:extLst>
          </p:cNvPr>
          <p:cNvSpPr txBox="1"/>
          <p:nvPr/>
        </p:nvSpPr>
        <p:spPr>
          <a:xfrm>
            <a:off x="678118" y="5052248"/>
            <a:ext cx="20285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a:ea typeface="+mn-ea"/>
                <a:cs typeface="+mn-cs"/>
              </a:rPr>
              <a:t>Cse</a:t>
            </a:r>
            <a:r>
              <a:rPr kumimoji="0" lang="en-GB" sz="1800" b="0" i="0" u="none" strike="noStrike" kern="1200" cap="none" spc="0" normalizeH="0" baseline="0" noProof="0" dirty="0">
                <a:ln>
                  <a:noFill/>
                </a:ln>
                <a:solidFill>
                  <a:prstClr val="black"/>
                </a:solidFill>
                <a:effectLst/>
                <a:uLnTx/>
                <a:uFillTx/>
                <a:latin typeface="Calibri"/>
                <a:ea typeface="+mn-ea"/>
                <a:cs typeface="+mn-cs"/>
              </a:rPr>
              <a:t> is 085° </a:t>
            </a:r>
            <a:r>
              <a:rPr kumimoji="0" lang="en-GB" sz="1800" b="0" i="0" u="none" strike="noStrike" kern="1200" cap="none" spc="0" normalizeH="0" baseline="0" noProof="0" dirty="0" err="1">
                <a:ln>
                  <a:noFill/>
                </a:ln>
                <a:solidFill>
                  <a:prstClr val="black"/>
                </a:solidFill>
                <a:effectLst/>
                <a:uLnTx/>
                <a:uFillTx/>
                <a:latin typeface="Calibri"/>
                <a:ea typeface="+mn-ea"/>
                <a:cs typeface="+mn-cs"/>
              </a:rPr>
              <a:t>Sp</a:t>
            </a:r>
            <a:r>
              <a:rPr kumimoji="0" lang="en-GB" sz="1800" b="0" i="0" u="none" strike="noStrike" kern="1200" cap="none" spc="0" normalizeH="0" baseline="0" noProof="0" dirty="0">
                <a:ln>
                  <a:noFill/>
                </a:ln>
                <a:solidFill>
                  <a:prstClr val="black"/>
                </a:solidFill>
                <a:effectLst/>
                <a:uLnTx/>
                <a:uFillTx/>
                <a:latin typeface="Calibri"/>
                <a:ea typeface="+mn-ea"/>
                <a:cs typeface="+mn-cs"/>
              </a:rPr>
              <a:t> 20kts</a:t>
            </a:r>
          </a:p>
        </p:txBody>
      </p:sp>
      <p:cxnSp>
        <p:nvCxnSpPr>
          <p:cNvPr id="29" name="Straight Connector 28">
            <a:extLst>
              <a:ext uri="{FF2B5EF4-FFF2-40B4-BE49-F238E27FC236}">
                <a16:creationId xmlns:a16="http://schemas.microsoft.com/office/drawing/2014/main" id="{04DF1895-08ED-4E84-8950-1731F9FCF4F7}"/>
              </a:ext>
            </a:extLst>
          </p:cNvPr>
          <p:cNvCxnSpPr/>
          <p:nvPr/>
        </p:nvCxnSpPr>
        <p:spPr>
          <a:xfrm>
            <a:off x="2249487" y="3475404"/>
            <a:ext cx="0" cy="288950"/>
          </a:xfrm>
          <a:prstGeom prst="line">
            <a:avLst/>
          </a:prstGeom>
          <a:ln w="3492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41AE025-733A-4CF3-A7E5-26B27CAB939B}"/>
              </a:ext>
            </a:extLst>
          </p:cNvPr>
          <p:cNvCxnSpPr/>
          <p:nvPr/>
        </p:nvCxnSpPr>
        <p:spPr>
          <a:xfrm>
            <a:off x="2478087" y="3434986"/>
            <a:ext cx="0" cy="288950"/>
          </a:xfrm>
          <a:prstGeom prst="line">
            <a:avLst/>
          </a:prstGeom>
          <a:ln w="3492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895143CB-6BBB-473C-8620-401D2BE3EBCF}"/>
              </a:ext>
            </a:extLst>
          </p:cNvPr>
          <p:cNvCxnSpPr/>
          <p:nvPr/>
        </p:nvCxnSpPr>
        <p:spPr>
          <a:xfrm>
            <a:off x="2706687" y="3404347"/>
            <a:ext cx="0" cy="288950"/>
          </a:xfrm>
          <a:prstGeom prst="line">
            <a:avLst/>
          </a:prstGeom>
          <a:ln w="34925">
            <a:solidFill>
              <a:srgbClr val="FF0000"/>
            </a:solidFill>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BED964F8-44E0-4E75-8311-E37F35FF3B2C}"/>
              </a:ext>
            </a:extLst>
          </p:cNvPr>
          <p:cNvSpPr txBox="1"/>
          <p:nvPr/>
        </p:nvSpPr>
        <p:spPr>
          <a:xfrm>
            <a:off x="2153637" y="3784208"/>
            <a:ext cx="8096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1145R</a:t>
            </a:r>
          </a:p>
        </p:txBody>
      </p:sp>
    </p:spTree>
    <p:extLst>
      <p:ext uri="{BB962C8B-B14F-4D97-AF65-F5344CB8AC3E}">
        <p14:creationId xmlns:p14="http://schemas.microsoft.com/office/powerpoint/2010/main" val="259711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8" grpId="0" uiExpand="1" build="p" bldLvl="3"/>
      <p:bldP spid="26" grpId="0" animBg="1"/>
      <p:bldP spid="27" grpId="0"/>
      <p:bldP spid="28"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6EEC98E5-459B-47D9-A02C-E722CC69F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901" y="419655"/>
            <a:ext cx="3007531" cy="17176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a:extLst>
              <a:ext uri="{FF2B5EF4-FFF2-40B4-BE49-F238E27FC236}">
                <a16:creationId xmlns:a16="http://schemas.microsoft.com/office/drawing/2014/main" id="{42258F84-0120-4373-81F2-9C3E78E664EA}"/>
              </a:ext>
            </a:extLst>
          </p:cNvPr>
          <p:cNvPicPr>
            <a:picLocks noChangeAspect="1"/>
          </p:cNvPicPr>
          <p:nvPr/>
        </p:nvPicPr>
        <p:blipFill rotWithShape="1">
          <a:blip r:embed="rId3"/>
          <a:srcRect r="30000" b="38633"/>
          <a:stretch/>
        </p:blipFill>
        <p:spPr>
          <a:xfrm>
            <a:off x="-7684" y="3235617"/>
            <a:ext cx="7399084" cy="3648702"/>
          </a:xfrm>
          <a:prstGeom prst="rect">
            <a:avLst/>
          </a:prstGeom>
        </p:spPr>
      </p:pic>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Planning - Time</a:t>
            </a:r>
          </a:p>
        </p:txBody>
      </p:sp>
      <p:sp>
        <p:nvSpPr>
          <p:cNvPr id="17" name="Content Placeholder 4"/>
          <p:cNvSpPr>
            <a:spLocks noGrp="1"/>
          </p:cNvSpPr>
          <p:nvPr>
            <p:ph idx="12"/>
          </p:nvPr>
        </p:nvSpPr>
        <p:spPr>
          <a:xfrm>
            <a:off x="60369" y="821554"/>
            <a:ext cx="5424125" cy="637764"/>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Ship’s position must be updated by first inputting a New  Initial Fix, including Course and Speed.  </a:t>
            </a:r>
          </a:p>
          <a:p>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901" y="1563057"/>
            <a:ext cx="3162300" cy="1925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2161" y="2588385"/>
            <a:ext cx="3162300" cy="2326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a:extLst>
              <a:ext uri="{FF2B5EF4-FFF2-40B4-BE49-F238E27FC236}">
                <a16:creationId xmlns:a16="http://schemas.microsoft.com/office/drawing/2014/main" id="{88FFA41B-A04B-40F3-B29C-A6ECD34B83E9}"/>
              </a:ext>
            </a:extLst>
          </p:cNvPr>
          <p:cNvSpPr txBox="1"/>
          <p:nvPr/>
        </p:nvSpPr>
        <p:spPr>
          <a:xfrm>
            <a:off x="45129" y="2028941"/>
            <a:ext cx="573577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system will predict future positions based on the Course and Speed inputted. Adjustments can be inputted along the way. All predictions based on this information. </a:t>
            </a:r>
          </a:p>
        </p:txBody>
      </p:sp>
      <p:sp>
        <p:nvSpPr>
          <p:cNvPr id="20" name="TextBox 19">
            <a:extLst>
              <a:ext uri="{FF2B5EF4-FFF2-40B4-BE49-F238E27FC236}">
                <a16:creationId xmlns:a16="http://schemas.microsoft.com/office/drawing/2014/main" id="{8DB6DE32-2690-463A-99E8-441570598685}"/>
              </a:ext>
            </a:extLst>
          </p:cNvPr>
          <p:cNvSpPr txBox="1"/>
          <p:nvPr/>
        </p:nvSpPr>
        <p:spPr>
          <a:xfrm>
            <a:off x="60369" y="1442671"/>
            <a:ext cx="568179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system creates a ‘Work Sheet’ that records all inputs and information. </a:t>
            </a:r>
          </a:p>
        </p:txBody>
      </p:sp>
      <p:sp>
        <p:nvSpPr>
          <p:cNvPr id="5" name="Oval 4">
            <a:extLst>
              <a:ext uri="{FF2B5EF4-FFF2-40B4-BE49-F238E27FC236}">
                <a16:creationId xmlns:a16="http://schemas.microsoft.com/office/drawing/2014/main" id="{CC1B945E-BDC5-4EFD-AFA2-A53303A03B72}"/>
              </a:ext>
            </a:extLst>
          </p:cNvPr>
          <p:cNvSpPr/>
          <p:nvPr/>
        </p:nvSpPr>
        <p:spPr>
          <a:xfrm>
            <a:off x="4038600" y="5372854"/>
            <a:ext cx="2627428" cy="1406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a:extLst>
              <a:ext uri="{FF2B5EF4-FFF2-40B4-BE49-F238E27FC236}">
                <a16:creationId xmlns:a16="http://schemas.microsoft.com/office/drawing/2014/main" id="{8E07AFE9-8B70-44FB-A942-B4E57E7B6F4D}"/>
              </a:ext>
            </a:extLst>
          </p:cNvPr>
          <p:cNvSpPr/>
          <p:nvPr/>
        </p:nvSpPr>
        <p:spPr>
          <a:xfrm>
            <a:off x="1324616" y="3377842"/>
            <a:ext cx="2627428" cy="1406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772" y="4532138"/>
            <a:ext cx="3088929" cy="236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a:extLst>
              <a:ext uri="{FF2B5EF4-FFF2-40B4-BE49-F238E27FC236}">
                <a16:creationId xmlns:a16="http://schemas.microsoft.com/office/drawing/2014/main" id="{51B73C64-40DE-4E82-9C43-C061DE21DCDB}"/>
              </a:ext>
            </a:extLst>
          </p:cNvPr>
          <p:cNvSpPr txBox="1"/>
          <p:nvPr/>
        </p:nvSpPr>
        <p:spPr>
          <a:xfrm>
            <a:off x="69513" y="2885444"/>
            <a:ext cx="54241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Keep all Times to Zulu to avoid confusion. </a:t>
            </a:r>
          </a:p>
        </p:txBody>
      </p:sp>
    </p:spTree>
    <p:extLst>
      <p:ext uri="{BB962C8B-B14F-4D97-AF65-F5344CB8AC3E}">
        <p14:creationId xmlns:p14="http://schemas.microsoft.com/office/powerpoint/2010/main" val="7021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219"/>
                                        </p:tgtEl>
                                        <p:attrNameLst>
                                          <p:attrName>style.visibility</p:attrName>
                                        </p:attrNameLst>
                                      </p:cBhvr>
                                      <p:to>
                                        <p:strVal val="visible"/>
                                      </p:to>
                                    </p:set>
                                    <p:anim calcmode="lin" valueType="num">
                                      <p:cBhvr additive="base">
                                        <p:cTn id="31" dur="500" fill="hold"/>
                                        <p:tgtEl>
                                          <p:spTgt spid="9219"/>
                                        </p:tgtEl>
                                        <p:attrNameLst>
                                          <p:attrName>ppt_x</p:attrName>
                                        </p:attrNameLst>
                                      </p:cBhvr>
                                      <p:tavLst>
                                        <p:tav tm="0">
                                          <p:val>
                                            <p:strVal val="#ppt_x"/>
                                          </p:val>
                                        </p:tav>
                                        <p:tav tm="100000">
                                          <p:val>
                                            <p:strVal val="#ppt_x"/>
                                          </p:val>
                                        </p:tav>
                                      </p:tavLst>
                                    </p:anim>
                                    <p:anim calcmode="lin" valueType="num">
                                      <p:cBhvr additive="base">
                                        <p:cTn id="32"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220"/>
                                        </p:tgtEl>
                                        <p:attrNameLst>
                                          <p:attrName>style.visibility</p:attrName>
                                        </p:attrNameLst>
                                      </p:cBhvr>
                                      <p:to>
                                        <p:strVal val="visible"/>
                                      </p:to>
                                    </p:set>
                                    <p:animEffect transition="in" filter="fade">
                                      <p:cBhvr>
                                        <p:cTn id="37" dur="500"/>
                                        <p:tgtEl>
                                          <p:spTgt spid="92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21"/>
                                        </p:tgtEl>
                                        <p:attrNameLst>
                                          <p:attrName>style.visibility</p:attrName>
                                        </p:attrNameLst>
                                      </p:cBhvr>
                                      <p:to>
                                        <p:strVal val="visible"/>
                                      </p:to>
                                    </p:set>
                                    <p:animEffect transition="in" filter="fade">
                                      <p:cBhvr>
                                        <p:cTn id="42" dur="500"/>
                                        <p:tgtEl>
                                          <p:spTgt spid="922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9" grpId="0"/>
      <p:bldP spid="20" grpId="0"/>
      <p:bldP spid="5" grpId="0" animBg="1"/>
      <p:bldP spid="21"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Gyro Check</a:t>
            </a:r>
          </a:p>
        </p:txBody>
      </p:sp>
      <p:sp>
        <p:nvSpPr>
          <p:cNvPr id="17" name="Content Placeholder 4">
            <a:extLst>
              <a:ext uri="{FF2B5EF4-FFF2-40B4-BE49-F238E27FC236}">
                <a16:creationId xmlns:a16="http://schemas.microsoft.com/office/drawing/2014/main" id="{119EB667-0FE6-481D-88DB-9B3BDF91989F}"/>
              </a:ext>
            </a:extLst>
          </p:cNvPr>
          <p:cNvSpPr>
            <a:spLocks noGrp="1"/>
          </p:cNvSpPr>
          <p:nvPr>
            <p:ph idx="12"/>
          </p:nvPr>
        </p:nvSpPr>
        <p:spPr>
          <a:xfrm>
            <a:off x="128588" y="826571"/>
            <a:ext cx="3833811" cy="850900"/>
          </a:xfrm>
        </p:spPr>
        <p:txBody>
          <a:bodyPr>
            <a:noAutofit/>
          </a:bodyPr>
          <a:lstStyle/>
          <a:p>
            <a:pPr marL="0" indent="0">
              <a:buNone/>
            </a:pPr>
            <a:r>
              <a:rPr lang="en-US" sz="1700" b="1" dirty="0">
                <a:solidFill>
                  <a:schemeClr val="tx1"/>
                </a:solidFill>
                <a:latin typeface="Times New Roman" panose="02020603050405020304" pitchFamily="18" charset="0"/>
                <a:cs typeface="Times New Roman" panose="02020603050405020304" pitchFamily="18" charset="0"/>
              </a:rPr>
              <a:t>Our Gyro Compass feeds into equipment such as Weapon and Sensor systems. For navigation, when we take bearings to Fix position or to monitor Head or Turn bearings, we need the Gyro to be accurate. </a:t>
            </a:r>
          </a:p>
          <a:p>
            <a:pPr marL="0" indent="0">
              <a:buNone/>
            </a:pPr>
            <a:endParaRPr lang="en-US" sz="1700" dirty="0">
              <a:solidFill>
                <a:schemeClr val="tx1"/>
              </a:solidFill>
            </a:endParaRPr>
          </a:p>
          <a:p>
            <a:pPr marL="0" indent="0">
              <a:buNone/>
            </a:pPr>
            <a:endParaRPr lang="en-US" sz="1700" dirty="0">
              <a:solidFill>
                <a:schemeClr val="tx1"/>
              </a:solidFill>
            </a:endParaRPr>
          </a:p>
        </p:txBody>
      </p:sp>
      <p:pic>
        <p:nvPicPr>
          <p:cNvPr id="18" name="Picture 8" descr="http://theindiansailor.com/wp-content/uploads/2015/10/362338003_80ec90d94f.jpg">
            <a:extLst>
              <a:ext uri="{FF2B5EF4-FFF2-40B4-BE49-F238E27FC236}">
                <a16:creationId xmlns:a16="http://schemas.microsoft.com/office/drawing/2014/main" id="{AE7F2C27-BE84-40EA-B36A-3718ED493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382" y="812321"/>
            <a:ext cx="4619910" cy="308610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4">
            <a:extLst>
              <a:ext uri="{FF2B5EF4-FFF2-40B4-BE49-F238E27FC236}">
                <a16:creationId xmlns:a16="http://schemas.microsoft.com/office/drawing/2014/main" id="{65793BDE-E09B-4F4E-8125-FAC0C063EB0A}"/>
              </a:ext>
            </a:extLst>
          </p:cNvPr>
          <p:cNvSpPr txBox="1">
            <a:spLocks/>
          </p:cNvSpPr>
          <p:nvPr/>
        </p:nvSpPr>
        <p:spPr>
          <a:xfrm>
            <a:off x="105583" y="2555568"/>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Depending on the type of Gyro, accuracy will vary.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ontent Placeholder 4">
            <a:extLst>
              <a:ext uri="{FF2B5EF4-FFF2-40B4-BE49-F238E27FC236}">
                <a16:creationId xmlns:a16="http://schemas.microsoft.com/office/drawing/2014/main" id="{ED1E176E-BB34-4E9E-B740-9F6C191F8270}"/>
              </a:ext>
            </a:extLst>
          </p:cNvPr>
          <p:cNvSpPr txBox="1">
            <a:spLocks/>
          </p:cNvSpPr>
          <p:nvPr/>
        </p:nvSpPr>
        <p:spPr>
          <a:xfrm>
            <a:off x="91206" y="3232552"/>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mechanical gyroscopic compasses, accuracy is usually acceptable to within +/- 2°.</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Content Placeholder 4">
            <a:extLst>
              <a:ext uri="{FF2B5EF4-FFF2-40B4-BE49-F238E27FC236}">
                <a16:creationId xmlns:a16="http://schemas.microsoft.com/office/drawing/2014/main" id="{E9F64201-CA42-4D4D-8643-5384D37BFC0F}"/>
              </a:ext>
            </a:extLst>
          </p:cNvPr>
          <p:cNvSpPr txBox="1">
            <a:spLocks/>
          </p:cNvSpPr>
          <p:nvPr/>
        </p:nvSpPr>
        <p:spPr>
          <a:xfrm>
            <a:off x="128588" y="4151159"/>
            <a:ext cx="8558212" cy="4208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more modern gyros, such as Ring Laser Gyros, accuracy is far better to less than 0.5</a:t>
            </a:r>
            <a:r>
              <a:rPr kumimoji="0" lang="en-US" sz="17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ontent Placeholder 4">
            <a:extLst>
              <a:ext uri="{FF2B5EF4-FFF2-40B4-BE49-F238E27FC236}">
                <a16:creationId xmlns:a16="http://schemas.microsoft.com/office/drawing/2014/main" id="{D4627668-28E5-407E-996E-83BF8BBA7037}"/>
              </a:ext>
            </a:extLst>
          </p:cNvPr>
          <p:cNvSpPr txBox="1">
            <a:spLocks/>
          </p:cNvSpPr>
          <p:nvPr/>
        </p:nvSpPr>
        <p:spPr>
          <a:xfrm>
            <a:off x="91206" y="5069766"/>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Content Placeholder 4">
            <a:extLst>
              <a:ext uri="{FF2B5EF4-FFF2-40B4-BE49-F238E27FC236}">
                <a16:creationId xmlns:a16="http://schemas.microsoft.com/office/drawing/2014/main" id="{3614C543-BAAC-4FF3-AA0F-CB6D458E2870}"/>
              </a:ext>
            </a:extLst>
          </p:cNvPr>
          <p:cNvSpPr txBox="1">
            <a:spLocks/>
          </p:cNvSpPr>
          <p:nvPr/>
        </p:nvSpPr>
        <p:spPr>
          <a:xfrm>
            <a:off x="135777" y="4683806"/>
            <a:ext cx="8558212" cy="4208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can predict the Azimuth (True Bearing) of a Celestial Body based on a predicted Time and Position using STELLA and compare our Gyro’s bearing to the calculated Azimuth of the object to establish error.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7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Gyro Check</a:t>
            </a:r>
          </a:p>
        </p:txBody>
      </p:sp>
      <p:sp>
        <p:nvSpPr>
          <p:cNvPr id="17" name="Content Placeholder 4">
            <a:extLst>
              <a:ext uri="{FF2B5EF4-FFF2-40B4-BE49-F238E27FC236}">
                <a16:creationId xmlns:a16="http://schemas.microsoft.com/office/drawing/2014/main" id="{119EB667-0FE6-481D-88DB-9B3BDF91989F}"/>
              </a:ext>
            </a:extLst>
          </p:cNvPr>
          <p:cNvSpPr>
            <a:spLocks noGrp="1"/>
          </p:cNvSpPr>
          <p:nvPr>
            <p:ph idx="12"/>
          </p:nvPr>
        </p:nvSpPr>
        <p:spPr>
          <a:xfrm>
            <a:off x="128588" y="826571"/>
            <a:ext cx="3833811" cy="850900"/>
          </a:xfrm>
        </p:spPr>
        <p:txBody>
          <a:bodyPr>
            <a:noAutofit/>
          </a:bodyPr>
          <a:lstStyle/>
          <a:p>
            <a:pPr marL="0" indent="0">
              <a:buNone/>
            </a:pPr>
            <a:r>
              <a:rPr lang="en-US" sz="1700" b="1" dirty="0">
                <a:solidFill>
                  <a:schemeClr val="tx1"/>
                </a:solidFill>
                <a:latin typeface="Times New Roman" panose="02020603050405020304" pitchFamily="18" charset="0"/>
                <a:cs typeface="Times New Roman" panose="02020603050405020304" pitchFamily="18" charset="0"/>
              </a:rPr>
              <a:t>Using the Gyro/Compass Error Planning function STELLA will provide the Azimuth of objects, based on the Initial Fix, subsequent DR and Time selected. </a:t>
            </a:r>
          </a:p>
          <a:p>
            <a:pPr marL="0" indent="0">
              <a:buNone/>
            </a:pPr>
            <a:endParaRPr lang="en-US" sz="1700" dirty="0">
              <a:solidFill>
                <a:schemeClr val="tx1"/>
              </a:solidFill>
            </a:endParaRPr>
          </a:p>
          <a:p>
            <a:pPr marL="0" indent="0">
              <a:buNone/>
            </a:pPr>
            <a:endParaRPr lang="en-US" sz="1700" dirty="0">
              <a:solidFill>
                <a:schemeClr val="tx1"/>
              </a:solidFill>
            </a:endParaRPr>
          </a:p>
        </p:txBody>
      </p:sp>
      <p:sp>
        <p:nvSpPr>
          <p:cNvPr id="19" name="Content Placeholder 4">
            <a:extLst>
              <a:ext uri="{FF2B5EF4-FFF2-40B4-BE49-F238E27FC236}">
                <a16:creationId xmlns:a16="http://schemas.microsoft.com/office/drawing/2014/main" id="{65793BDE-E09B-4F4E-8125-FAC0C063EB0A}"/>
              </a:ext>
            </a:extLst>
          </p:cNvPr>
          <p:cNvSpPr txBox="1">
            <a:spLocks/>
          </p:cNvSpPr>
          <p:nvPr/>
        </p:nvSpPr>
        <p:spPr>
          <a:xfrm>
            <a:off x="128588" y="2252190"/>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Based on the time of day selected, STELLA will predict the objects that should be visible.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ontent Placeholder 4">
            <a:extLst>
              <a:ext uri="{FF2B5EF4-FFF2-40B4-BE49-F238E27FC236}">
                <a16:creationId xmlns:a16="http://schemas.microsoft.com/office/drawing/2014/main" id="{D4627668-28E5-407E-996E-83BF8BBA7037}"/>
              </a:ext>
            </a:extLst>
          </p:cNvPr>
          <p:cNvSpPr txBox="1">
            <a:spLocks/>
          </p:cNvSpPr>
          <p:nvPr/>
        </p:nvSpPr>
        <p:spPr>
          <a:xfrm>
            <a:off x="91206" y="5069766"/>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78DB8077-4B93-4402-8EA3-122B8BF7126B}"/>
              </a:ext>
            </a:extLst>
          </p:cNvPr>
          <p:cNvPicPr>
            <a:picLocks noChangeAspect="1"/>
          </p:cNvPicPr>
          <p:nvPr/>
        </p:nvPicPr>
        <p:blipFill rotWithShape="1">
          <a:blip r:embed="rId2"/>
          <a:srcRect r="61667" b="17422"/>
          <a:stretch/>
        </p:blipFill>
        <p:spPr>
          <a:xfrm>
            <a:off x="4608212" y="772246"/>
            <a:ext cx="4511976" cy="5467350"/>
          </a:xfrm>
          <a:prstGeom prst="rect">
            <a:avLst/>
          </a:prstGeom>
        </p:spPr>
      </p:pic>
      <p:pic>
        <p:nvPicPr>
          <p:cNvPr id="5" name="Picture 4">
            <a:extLst>
              <a:ext uri="{FF2B5EF4-FFF2-40B4-BE49-F238E27FC236}">
                <a16:creationId xmlns:a16="http://schemas.microsoft.com/office/drawing/2014/main" id="{6F4119CA-C027-4827-B7CC-A86DD58687A2}"/>
              </a:ext>
            </a:extLst>
          </p:cNvPr>
          <p:cNvPicPr>
            <a:picLocks noChangeAspect="1"/>
          </p:cNvPicPr>
          <p:nvPr/>
        </p:nvPicPr>
        <p:blipFill rotWithShape="1">
          <a:blip r:embed="rId3"/>
          <a:srcRect l="37500" t="32380" r="38333" b="35960"/>
          <a:stretch/>
        </p:blipFill>
        <p:spPr>
          <a:xfrm>
            <a:off x="4576956" y="726405"/>
            <a:ext cx="4495715" cy="3312948"/>
          </a:xfrm>
          <a:prstGeom prst="rect">
            <a:avLst/>
          </a:prstGeom>
        </p:spPr>
      </p:pic>
      <p:pic>
        <p:nvPicPr>
          <p:cNvPr id="22" name="Picture 21">
            <a:extLst>
              <a:ext uri="{FF2B5EF4-FFF2-40B4-BE49-F238E27FC236}">
                <a16:creationId xmlns:a16="http://schemas.microsoft.com/office/drawing/2014/main" id="{FC24E32F-1B2F-47BD-8473-15588F63C659}"/>
              </a:ext>
            </a:extLst>
          </p:cNvPr>
          <p:cNvPicPr>
            <a:picLocks noChangeAspect="1"/>
          </p:cNvPicPr>
          <p:nvPr/>
        </p:nvPicPr>
        <p:blipFill rotWithShape="1">
          <a:blip r:embed="rId2"/>
          <a:srcRect l="16832" t="20562" r="61667" b="63326"/>
          <a:stretch/>
        </p:blipFill>
        <p:spPr>
          <a:xfrm>
            <a:off x="4169857" y="794768"/>
            <a:ext cx="4885017" cy="2059185"/>
          </a:xfrm>
          <a:prstGeom prst="rect">
            <a:avLst/>
          </a:prstGeom>
        </p:spPr>
      </p:pic>
      <p:sp>
        <p:nvSpPr>
          <p:cNvPr id="25" name="Oval 24">
            <a:extLst>
              <a:ext uri="{FF2B5EF4-FFF2-40B4-BE49-F238E27FC236}">
                <a16:creationId xmlns:a16="http://schemas.microsoft.com/office/drawing/2014/main" id="{D1E5EB88-4815-4635-9A42-214C5AB73AEF}"/>
              </a:ext>
            </a:extLst>
          </p:cNvPr>
          <p:cNvSpPr/>
          <p:nvPr/>
        </p:nvSpPr>
        <p:spPr>
          <a:xfrm>
            <a:off x="3962399" y="781907"/>
            <a:ext cx="4693936" cy="1398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83E8DCC1-63DE-43AF-980C-B2A4A611A4F0}"/>
              </a:ext>
            </a:extLst>
          </p:cNvPr>
          <p:cNvSpPr/>
          <p:nvPr/>
        </p:nvSpPr>
        <p:spPr>
          <a:xfrm>
            <a:off x="4787143" y="2190413"/>
            <a:ext cx="3869192" cy="81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Content Placeholder 4">
            <a:extLst>
              <a:ext uri="{FF2B5EF4-FFF2-40B4-BE49-F238E27FC236}">
                <a16:creationId xmlns:a16="http://schemas.microsoft.com/office/drawing/2014/main" id="{92768A7C-8830-4423-A5CB-92195E0E1901}"/>
              </a:ext>
            </a:extLst>
          </p:cNvPr>
          <p:cNvSpPr txBox="1">
            <a:spLocks/>
          </p:cNvSpPr>
          <p:nvPr/>
        </p:nvSpPr>
        <p:spPr>
          <a:xfrm>
            <a:off x="128587" y="3220843"/>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This includes at night.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69E78063-8520-4CC4-A22E-E4EEF7CBA505}"/>
              </a:ext>
            </a:extLst>
          </p:cNvPr>
          <p:cNvPicPr>
            <a:picLocks noChangeAspect="1"/>
          </p:cNvPicPr>
          <p:nvPr/>
        </p:nvPicPr>
        <p:blipFill rotWithShape="1">
          <a:blip r:embed="rId2"/>
          <a:srcRect l="14890" t="55024" r="61667" b="17423"/>
          <a:stretch/>
        </p:blipFill>
        <p:spPr>
          <a:xfrm>
            <a:off x="4206022" y="2840712"/>
            <a:ext cx="4937184" cy="3264104"/>
          </a:xfrm>
          <a:prstGeom prst="rect">
            <a:avLst/>
          </a:prstGeom>
        </p:spPr>
      </p:pic>
      <p:sp>
        <p:nvSpPr>
          <p:cNvPr id="29" name="Oval 28">
            <a:extLst>
              <a:ext uri="{FF2B5EF4-FFF2-40B4-BE49-F238E27FC236}">
                <a16:creationId xmlns:a16="http://schemas.microsoft.com/office/drawing/2014/main" id="{CE563356-C971-49FB-8D58-C7DC6BFE2D2F}"/>
              </a:ext>
            </a:extLst>
          </p:cNvPr>
          <p:cNvSpPr/>
          <p:nvPr/>
        </p:nvSpPr>
        <p:spPr>
          <a:xfrm>
            <a:off x="4668350" y="3072053"/>
            <a:ext cx="3869192" cy="8103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1D59FC7A-6B0C-417E-B0D5-55C689B84D33}"/>
              </a:ext>
            </a:extLst>
          </p:cNvPr>
          <p:cNvSpPr/>
          <p:nvPr/>
        </p:nvSpPr>
        <p:spPr>
          <a:xfrm>
            <a:off x="4608211" y="4235598"/>
            <a:ext cx="4048123" cy="1819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Content Placeholder 4">
            <a:extLst>
              <a:ext uri="{FF2B5EF4-FFF2-40B4-BE49-F238E27FC236}">
                <a16:creationId xmlns:a16="http://schemas.microsoft.com/office/drawing/2014/main" id="{F8327192-353E-4F34-AC0C-4968619FED29}"/>
              </a:ext>
            </a:extLst>
          </p:cNvPr>
          <p:cNvSpPr txBox="1">
            <a:spLocks/>
          </p:cNvSpPr>
          <p:nvPr/>
        </p:nvSpPr>
        <p:spPr>
          <a:xfrm>
            <a:off x="114210" y="3850566"/>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However, taking bearings of Celestial Bodies such as Stars can be inaccurate, especially when at a high Altitude.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Content Placeholder 4">
            <a:extLst>
              <a:ext uri="{FF2B5EF4-FFF2-40B4-BE49-F238E27FC236}">
                <a16:creationId xmlns:a16="http://schemas.microsoft.com/office/drawing/2014/main" id="{8B3930BD-4EDA-4EE9-9567-CF594E968B47}"/>
              </a:ext>
            </a:extLst>
          </p:cNvPr>
          <p:cNvSpPr txBox="1">
            <a:spLocks/>
          </p:cNvSpPr>
          <p:nvPr/>
        </p:nvSpPr>
        <p:spPr>
          <a:xfrm>
            <a:off x="114209" y="4810966"/>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Generally, Gyro’s are checked at Sunrise and Sunset, when the Sun is a semi diameter (34’ minutes of arc) above the Visible Horizon.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06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animBg="1"/>
      <p:bldP spid="25" grpId="1" animBg="1"/>
      <p:bldP spid="26" grpId="0" animBg="1"/>
      <p:bldP spid="26" grpId="1" animBg="1"/>
      <p:bldP spid="27" grpId="0"/>
      <p:bldP spid="29" grpId="0" animBg="1"/>
      <p:bldP spid="30" grpId="0" animBg="1"/>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93AE5A-098F-4C22-8661-859946813A00}"/>
              </a:ext>
            </a:extLst>
          </p:cNvPr>
          <p:cNvPicPr>
            <a:picLocks noChangeAspect="1"/>
          </p:cNvPicPr>
          <p:nvPr/>
        </p:nvPicPr>
        <p:blipFill rotWithShape="1">
          <a:blip r:embed="rId2"/>
          <a:srcRect r="63333" b="64829"/>
          <a:stretch/>
        </p:blipFill>
        <p:spPr>
          <a:xfrm>
            <a:off x="3925017" y="1027441"/>
            <a:ext cx="5213739" cy="2813063"/>
          </a:xfrm>
          <a:prstGeom prst="rect">
            <a:avLst/>
          </a:prstGeom>
        </p:spPr>
      </p:pic>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Gyro Check</a:t>
            </a:r>
          </a:p>
        </p:txBody>
      </p:sp>
      <p:sp>
        <p:nvSpPr>
          <p:cNvPr id="17" name="Content Placeholder 4">
            <a:extLst>
              <a:ext uri="{FF2B5EF4-FFF2-40B4-BE49-F238E27FC236}">
                <a16:creationId xmlns:a16="http://schemas.microsoft.com/office/drawing/2014/main" id="{119EB667-0FE6-481D-88DB-9B3BDF91989F}"/>
              </a:ext>
            </a:extLst>
          </p:cNvPr>
          <p:cNvSpPr>
            <a:spLocks noGrp="1"/>
          </p:cNvSpPr>
          <p:nvPr>
            <p:ph idx="12"/>
          </p:nvPr>
        </p:nvSpPr>
        <p:spPr>
          <a:xfrm>
            <a:off x="220598" y="1084007"/>
            <a:ext cx="3757612" cy="850900"/>
          </a:xfrm>
        </p:spPr>
        <p:txBody>
          <a:bodyPr>
            <a:noAutofit/>
          </a:bodyPr>
          <a:lstStyle/>
          <a:p>
            <a:pPr marL="0" indent="0">
              <a:buNone/>
            </a:pPr>
            <a:r>
              <a:rPr lang="en-US" sz="1700" b="1" dirty="0">
                <a:solidFill>
                  <a:schemeClr val="tx1"/>
                </a:solidFill>
                <a:latin typeface="Times New Roman" panose="02020603050405020304" pitchFamily="18" charset="0"/>
                <a:cs typeface="Times New Roman" panose="02020603050405020304" pitchFamily="18" charset="0"/>
              </a:rPr>
              <a:t>Using the Gyro/Compass Error Determination function STELLA will compare the Azimuth of an observed object, doing the calculation of error for us, at any time of the day. </a:t>
            </a:r>
          </a:p>
          <a:p>
            <a:pPr marL="0" indent="0">
              <a:buNone/>
            </a:pPr>
            <a:endParaRPr lang="en-US" sz="1700" dirty="0">
              <a:solidFill>
                <a:schemeClr val="tx1"/>
              </a:solidFill>
            </a:endParaRPr>
          </a:p>
          <a:p>
            <a:pPr marL="0" indent="0">
              <a:buNone/>
            </a:pPr>
            <a:endParaRPr lang="en-US" sz="1700" dirty="0">
              <a:solidFill>
                <a:schemeClr val="tx1"/>
              </a:solidFill>
            </a:endParaRPr>
          </a:p>
        </p:txBody>
      </p:sp>
      <p:sp>
        <p:nvSpPr>
          <p:cNvPr id="19" name="Content Placeholder 4">
            <a:extLst>
              <a:ext uri="{FF2B5EF4-FFF2-40B4-BE49-F238E27FC236}">
                <a16:creationId xmlns:a16="http://schemas.microsoft.com/office/drawing/2014/main" id="{65793BDE-E09B-4F4E-8125-FAC0C063EB0A}"/>
              </a:ext>
            </a:extLst>
          </p:cNvPr>
          <p:cNvSpPr txBox="1">
            <a:spLocks/>
          </p:cNvSpPr>
          <p:nvPr/>
        </p:nvSpPr>
        <p:spPr>
          <a:xfrm>
            <a:off x="207163" y="2621304"/>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Azimuth calculated by STELLA is only as accurate as the last Fix and the subsequent DR.</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Content Placeholder 4">
            <a:extLst>
              <a:ext uri="{FF2B5EF4-FFF2-40B4-BE49-F238E27FC236}">
                <a16:creationId xmlns:a16="http://schemas.microsoft.com/office/drawing/2014/main" id="{D4627668-28E5-407E-996E-83BF8BBA7037}"/>
              </a:ext>
            </a:extLst>
          </p:cNvPr>
          <p:cNvSpPr txBox="1">
            <a:spLocks/>
          </p:cNvSpPr>
          <p:nvPr/>
        </p:nvSpPr>
        <p:spPr>
          <a:xfrm>
            <a:off x="91206" y="5069766"/>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Content Placeholder 4">
            <a:extLst>
              <a:ext uri="{FF2B5EF4-FFF2-40B4-BE49-F238E27FC236}">
                <a16:creationId xmlns:a16="http://schemas.microsoft.com/office/drawing/2014/main" id="{92768A7C-8830-4423-A5CB-92195E0E1901}"/>
              </a:ext>
            </a:extLst>
          </p:cNvPr>
          <p:cNvSpPr txBox="1">
            <a:spLocks/>
          </p:cNvSpPr>
          <p:nvPr/>
        </p:nvSpPr>
        <p:spPr>
          <a:xfrm>
            <a:off x="195163" y="3702417"/>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will only allow you to select Celestial Bodies that are visible at the time.</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Content Placeholder 4">
            <a:extLst>
              <a:ext uri="{FF2B5EF4-FFF2-40B4-BE49-F238E27FC236}">
                <a16:creationId xmlns:a16="http://schemas.microsoft.com/office/drawing/2014/main" id="{F8327192-353E-4F34-AC0C-4968619FED29}"/>
              </a:ext>
            </a:extLst>
          </p:cNvPr>
          <p:cNvSpPr txBox="1">
            <a:spLocks/>
          </p:cNvSpPr>
          <p:nvPr/>
        </p:nvSpPr>
        <p:spPr>
          <a:xfrm>
            <a:off x="195163" y="4512046"/>
            <a:ext cx="3833811"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calculation can be recorded to the Worksheet for future comparison.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0DA81D2D-4FA8-4D21-8492-B8C1234B0A20}"/>
              </a:ext>
            </a:extLst>
          </p:cNvPr>
          <p:cNvPicPr>
            <a:picLocks noChangeAspect="1"/>
          </p:cNvPicPr>
          <p:nvPr/>
        </p:nvPicPr>
        <p:blipFill rotWithShape="1">
          <a:blip r:embed="rId3"/>
          <a:srcRect l="38334" t="32380" r="37500" b="38321"/>
          <a:stretch/>
        </p:blipFill>
        <p:spPr>
          <a:xfrm>
            <a:off x="4419600" y="2252190"/>
            <a:ext cx="4056931" cy="2766701"/>
          </a:xfrm>
          <a:prstGeom prst="rect">
            <a:avLst/>
          </a:prstGeom>
        </p:spPr>
      </p:pic>
      <p:sp>
        <p:nvSpPr>
          <p:cNvPr id="25" name="Oval 24">
            <a:extLst>
              <a:ext uri="{FF2B5EF4-FFF2-40B4-BE49-F238E27FC236}">
                <a16:creationId xmlns:a16="http://schemas.microsoft.com/office/drawing/2014/main" id="{D1E5EB88-4815-4635-9A42-214C5AB73AEF}"/>
              </a:ext>
            </a:extLst>
          </p:cNvPr>
          <p:cNvSpPr/>
          <p:nvPr/>
        </p:nvSpPr>
        <p:spPr>
          <a:xfrm>
            <a:off x="4015592" y="2822898"/>
            <a:ext cx="4693936" cy="1398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352620CF-5784-4EFD-908F-84CF4C7CDDD1}"/>
              </a:ext>
            </a:extLst>
          </p:cNvPr>
          <p:cNvPicPr>
            <a:picLocks noChangeAspect="1"/>
          </p:cNvPicPr>
          <p:nvPr/>
        </p:nvPicPr>
        <p:blipFill rotWithShape="1">
          <a:blip r:embed="rId4"/>
          <a:srcRect l="35833" t="28788" r="36666" b="35973"/>
          <a:stretch/>
        </p:blipFill>
        <p:spPr>
          <a:xfrm>
            <a:off x="3978210" y="1677471"/>
            <a:ext cx="4706236" cy="3392295"/>
          </a:xfrm>
          <a:prstGeom prst="rect">
            <a:avLst/>
          </a:prstGeom>
        </p:spPr>
      </p:pic>
    </p:spTree>
    <p:extLst>
      <p:ext uri="{BB962C8B-B14F-4D97-AF65-F5344CB8AC3E}">
        <p14:creationId xmlns:p14="http://schemas.microsoft.com/office/powerpoint/2010/main" val="36918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1" grpId="0"/>
      <p:bldP spid="25" grpId="0" animBg="1"/>
      <p:bldP spid="2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Planning Sights - Time</a:t>
            </a:r>
          </a:p>
        </p:txBody>
      </p:sp>
      <p:sp>
        <p:nvSpPr>
          <p:cNvPr id="17" name="Content Placeholder 4">
            <a:extLst>
              <a:ext uri="{FF2B5EF4-FFF2-40B4-BE49-F238E27FC236}">
                <a16:creationId xmlns:a16="http://schemas.microsoft.com/office/drawing/2014/main" id="{263755B0-939D-40B2-85EA-ED98DCCC869C}"/>
              </a:ext>
            </a:extLst>
          </p:cNvPr>
          <p:cNvSpPr>
            <a:spLocks noGrp="1"/>
          </p:cNvSpPr>
          <p:nvPr>
            <p:ph idx="12"/>
          </p:nvPr>
        </p:nvSpPr>
        <p:spPr>
          <a:xfrm>
            <a:off x="105792" y="1045696"/>
            <a:ext cx="8200008" cy="637764"/>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Before taking Sights, we need to know the Time of SS / SR and the associated period of Twilight.</a:t>
            </a:r>
          </a:p>
          <a:p>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p:txBody>
      </p:sp>
      <p:pic>
        <p:nvPicPr>
          <p:cNvPr id="3" name="Picture 2">
            <a:extLst>
              <a:ext uri="{FF2B5EF4-FFF2-40B4-BE49-F238E27FC236}">
                <a16:creationId xmlns:a16="http://schemas.microsoft.com/office/drawing/2014/main" id="{9E53F0AE-4013-4A0F-8B8F-4278A839C3F9}"/>
              </a:ext>
            </a:extLst>
          </p:cNvPr>
          <p:cNvPicPr>
            <a:picLocks noChangeAspect="1"/>
          </p:cNvPicPr>
          <p:nvPr/>
        </p:nvPicPr>
        <p:blipFill rotWithShape="1">
          <a:blip r:embed="rId2"/>
          <a:srcRect r="56856" b="50000"/>
          <a:stretch/>
        </p:blipFill>
        <p:spPr>
          <a:xfrm>
            <a:off x="2622677" y="2636838"/>
            <a:ext cx="6516687" cy="4248150"/>
          </a:xfrm>
          <a:prstGeom prst="rect">
            <a:avLst/>
          </a:prstGeom>
        </p:spPr>
      </p:pic>
      <p:sp>
        <p:nvSpPr>
          <p:cNvPr id="18" name="Content Placeholder 4">
            <a:extLst>
              <a:ext uri="{FF2B5EF4-FFF2-40B4-BE49-F238E27FC236}">
                <a16:creationId xmlns:a16="http://schemas.microsoft.com/office/drawing/2014/main" id="{64D27623-1C2A-4734-A3A2-DA5435ABE9EE}"/>
              </a:ext>
            </a:extLst>
          </p:cNvPr>
          <p:cNvSpPr txBox="1">
            <a:spLocks/>
          </p:cNvSpPr>
          <p:nvPr/>
        </p:nvSpPr>
        <p:spPr>
          <a:xfrm>
            <a:off x="105792" y="1690519"/>
            <a:ext cx="8200008" cy="6377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Times can be calculated based on a Fixed Position or a future DR predication, based on our inputted Course and Speed.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Oval 18">
            <a:extLst>
              <a:ext uri="{FF2B5EF4-FFF2-40B4-BE49-F238E27FC236}">
                <a16:creationId xmlns:a16="http://schemas.microsoft.com/office/drawing/2014/main" id="{2F9E1FCA-7AD8-4569-8BCD-2FFBB88A2010}"/>
              </a:ext>
            </a:extLst>
          </p:cNvPr>
          <p:cNvSpPr/>
          <p:nvPr/>
        </p:nvSpPr>
        <p:spPr>
          <a:xfrm>
            <a:off x="3962400" y="2986601"/>
            <a:ext cx="2362200" cy="1128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2ABD3178-9DB2-49A2-95D7-7120F3CAB71C}"/>
              </a:ext>
            </a:extLst>
          </p:cNvPr>
          <p:cNvSpPr/>
          <p:nvPr/>
        </p:nvSpPr>
        <p:spPr>
          <a:xfrm>
            <a:off x="5486400" y="4551237"/>
            <a:ext cx="3625532" cy="197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Content Placeholder 4">
            <a:extLst>
              <a:ext uri="{FF2B5EF4-FFF2-40B4-BE49-F238E27FC236}">
                <a16:creationId xmlns:a16="http://schemas.microsoft.com/office/drawing/2014/main" id="{51E11A7F-D8BE-4D47-AEB8-B317D59D032B}"/>
              </a:ext>
            </a:extLst>
          </p:cNvPr>
          <p:cNvSpPr txBox="1">
            <a:spLocks/>
          </p:cNvSpPr>
          <p:nvPr/>
        </p:nvSpPr>
        <p:spPr>
          <a:xfrm>
            <a:off x="228600" y="4883795"/>
            <a:ext cx="4038600" cy="3590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Times are associated with DR positions.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 name="Straight Arrow Connector 4">
            <a:extLst>
              <a:ext uri="{FF2B5EF4-FFF2-40B4-BE49-F238E27FC236}">
                <a16:creationId xmlns:a16="http://schemas.microsoft.com/office/drawing/2014/main" id="{C74AD9FC-3C18-41D4-80BE-9561FA9B0B16}"/>
              </a:ext>
            </a:extLst>
          </p:cNvPr>
          <p:cNvCxnSpPr/>
          <p:nvPr/>
        </p:nvCxnSpPr>
        <p:spPr>
          <a:xfrm>
            <a:off x="4038600" y="5068107"/>
            <a:ext cx="3886200" cy="3420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4">
            <a:extLst>
              <a:ext uri="{FF2B5EF4-FFF2-40B4-BE49-F238E27FC236}">
                <a16:creationId xmlns:a16="http://schemas.microsoft.com/office/drawing/2014/main" id="{8E5288DD-5195-43C6-9CB9-19482B391CF0}"/>
              </a:ext>
            </a:extLst>
          </p:cNvPr>
          <p:cNvSpPr txBox="1">
            <a:spLocks/>
          </p:cNvSpPr>
          <p:nvPr/>
        </p:nvSpPr>
        <p:spPr>
          <a:xfrm>
            <a:off x="99696" y="2359164"/>
            <a:ext cx="8200008" cy="6377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Information is recorded on our Work Sheet.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928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8" grpId="0" uiExpand="1" build="p" bldLvl="3"/>
      <p:bldP spid="19" grpId="0" animBg="1"/>
      <p:bldP spid="20" grpId="0" animBg="1"/>
      <p:bldP spid="21" grpId="0" uiExpand="1" build="p" bldLvl="3"/>
      <p:bldP spid="22" grpId="0" uiExpand="1" build="p" bldLvl="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Planning Sights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661" y="880272"/>
            <a:ext cx="4629150" cy="2543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05915"/>
            <a:ext cx="4295775" cy="2914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Content Placeholder 4">
            <a:extLst>
              <a:ext uri="{FF2B5EF4-FFF2-40B4-BE49-F238E27FC236}">
                <a16:creationId xmlns:a16="http://schemas.microsoft.com/office/drawing/2014/main" id="{B6795206-1019-4B9C-84D7-740294534A25}"/>
              </a:ext>
            </a:extLst>
          </p:cNvPr>
          <p:cNvSpPr>
            <a:spLocks noGrp="1"/>
          </p:cNvSpPr>
          <p:nvPr>
            <p:ph idx="12"/>
          </p:nvPr>
        </p:nvSpPr>
        <p:spPr>
          <a:xfrm>
            <a:off x="105792" y="1045696"/>
            <a:ext cx="4034408" cy="1164798"/>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When planning to take fixes of Celestial Bodies including Stars and Planets, the system will ask whether Morning or Evening Stars. </a:t>
            </a:r>
          </a:p>
          <a:p>
            <a:endParaRPr lang="en-US" sz="1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b="1" dirty="0">
              <a:solidFill>
                <a:schemeClr val="tx1"/>
              </a:solidFill>
              <a:latin typeface="Times New Roman" panose="02020603050405020304" pitchFamily="18" charset="0"/>
              <a:cs typeface="Times New Roman" panose="02020603050405020304" pitchFamily="18" charset="0"/>
            </a:endParaRPr>
          </a:p>
          <a:p>
            <a:endParaRPr lang="en-US" sz="1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800" b="1"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endParaRPr>
          </a:p>
        </p:txBody>
      </p:sp>
      <p:sp>
        <p:nvSpPr>
          <p:cNvPr id="18" name="Content Placeholder 4">
            <a:extLst>
              <a:ext uri="{FF2B5EF4-FFF2-40B4-BE49-F238E27FC236}">
                <a16:creationId xmlns:a16="http://schemas.microsoft.com/office/drawing/2014/main" id="{D0CF2D50-DE08-49F2-9EEF-924EF949C35A}"/>
              </a:ext>
            </a:extLst>
          </p:cNvPr>
          <p:cNvSpPr txBox="1">
            <a:spLocks/>
          </p:cNvSpPr>
          <p:nvPr/>
        </p:nvSpPr>
        <p:spPr>
          <a:xfrm>
            <a:off x="76801" y="3115999"/>
            <a:ext cx="4034408" cy="14146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displays a Star Chart for a specific Time based on times of Twilight and the DR Course and Speed inputted. This provides a visual representation of where CBs are in relation to us.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ontent Placeholder 4">
            <a:extLst>
              <a:ext uri="{FF2B5EF4-FFF2-40B4-BE49-F238E27FC236}">
                <a16:creationId xmlns:a16="http://schemas.microsoft.com/office/drawing/2014/main" id="{46A382AE-2136-46C3-8B1A-AA316C063120}"/>
              </a:ext>
            </a:extLst>
          </p:cNvPr>
          <p:cNvSpPr txBox="1">
            <a:spLocks/>
          </p:cNvSpPr>
          <p:nvPr/>
        </p:nvSpPr>
        <p:spPr>
          <a:xfrm>
            <a:off x="98473" y="2222229"/>
            <a:ext cx="4034408" cy="893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Remember times are in Zulu! You must select the correct date and Morning or Evening to get the correct prediction.</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Oval 20">
            <a:extLst>
              <a:ext uri="{FF2B5EF4-FFF2-40B4-BE49-F238E27FC236}">
                <a16:creationId xmlns:a16="http://schemas.microsoft.com/office/drawing/2014/main" id="{27A7B65D-E183-4AF1-9872-E35FC1A266D8}"/>
              </a:ext>
            </a:extLst>
          </p:cNvPr>
          <p:cNvSpPr/>
          <p:nvPr/>
        </p:nvSpPr>
        <p:spPr>
          <a:xfrm>
            <a:off x="4379976" y="1509144"/>
            <a:ext cx="3625532" cy="1973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881" y="2197222"/>
            <a:ext cx="4543773" cy="32086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9" name="Content Placeholder 4">
            <a:extLst>
              <a:ext uri="{FF2B5EF4-FFF2-40B4-BE49-F238E27FC236}">
                <a16:creationId xmlns:a16="http://schemas.microsoft.com/office/drawing/2014/main" id="{5A81493C-59B8-4FCE-881F-504E986482EF}"/>
              </a:ext>
            </a:extLst>
          </p:cNvPr>
          <p:cNvSpPr txBox="1">
            <a:spLocks/>
          </p:cNvSpPr>
          <p:nvPr/>
        </p:nvSpPr>
        <p:spPr>
          <a:xfrm>
            <a:off x="98473" y="4624224"/>
            <a:ext cx="4034408" cy="14146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will also provide us a list of the best 7 selected Stars and planets. This list covers Altitude and Azimuth change through the period of Twilight.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D8EC1B7-224B-4752-9DF1-09A208A33236}"/>
              </a:ext>
            </a:extLst>
          </p:cNvPr>
          <p:cNvPicPr>
            <a:picLocks noChangeAspect="1"/>
          </p:cNvPicPr>
          <p:nvPr/>
        </p:nvPicPr>
        <p:blipFill rotWithShape="1">
          <a:blip r:embed="rId5"/>
          <a:srcRect l="12451" t="7037" r="55736" b="45556"/>
          <a:stretch/>
        </p:blipFill>
        <p:spPr>
          <a:xfrm>
            <a:off x="4149897" y="2653874"/>
            <a:ext cx="4908378" cy="4114314"/>
          </a:xfrm>
          <a:prstGeom prst="rect">
            <a:avLst/>
          </a:prstGeom>
        </p:spPr>
      </p:pic>
    </p:spTree>
    <p:extLst>
      <p:ext uri="{BB962C8B-B14F-4D97-AF65-F5344CB8AC3E}">
        <p14:creationId xmlns:p14="http://schemas.microsoft.com/office/powerpoint/2010/main" val="70590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8" grpId="0" uiExpand="1" build="p" bldLvl="3"/>
      <p:bldP spid="20" grpId="0" uiExpand="1" build="p" bldLvl="3"/>
      <p:bldP spid="21" grpId="0" animBg="1"/>
      <p:bldP spid="19" grpId="0" uiExpand="1"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6710B3-A295-4282-A228-66D42977505F}"/>
              </a:ext>
            </a:extLst>
          </p:cNvPr>
          <p:cNvPicPr>
            <a:picLocks noChangeAspect="1"/>
          </p:cNvPicPr>
          <p:nvPr/>
        </p:nvPicPr>
        <p:blipFill rotWithShape="1">
          <a:blip r:embed="rId3"/>
          <a:srcRect t="16595" b="15775"/>
          <a:stretch/>
        </p:blipFill>
        <p:spPr>
          <a:xfrm>
            <a:off x="0" y="0"/>
            <a:ext cx="9144000" cy="171963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219523147"/>
              </p:ext>
            </p:extLst>
          </p:nvPr>
        </p:nvGraphicFramePr>
        <p:xfrm>
          <a:off x="362018" y="2100894"/>
          <a:ext cx="8781982" cy="268224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fr-FR" sz="1600" dirty="0">
                        <a:solidFill>
                          <a:schemeClr val="tx1"/>
                        </a:solidFill>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Nautical</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Almanac</a:t>
                      </a: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-System to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Estimate</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Latitude and Longitude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Astronomically</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(STELLA)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241FF-D83A-4A4A-8DD5-10B3FC725BD5}"/>
              </a:ext>
            </a:extLst>
          </p:cNvPr>
          <p:cNvPicPr>
            <a:picLocks noChangeAspect="1"/>
          </p:cNvPicPr>
          <p:nvPr/>
        </p:nvPicPr>
        <p:blipFill rotWithShape="1">
          <a:blip r:embed="rId2"/>
          <a:srcRect l="14376" t="5112" r="27501" b="10000"/>
          <a:stretch/>
        </p:blipFill>
        <p:spPr>
          <a:xfrm>
            <a:off x="51435" y="39624"/>
            <a:ext cx="9138176" cy="6866769"/>
          </a:xfrm>
          <a:prstGeom prst="rect">
            <a:avLst/>
          </a:prstGeom>
        </p:spPr>
      </p:pic>
      <p:sp>
        <p:nvSpPr>
          <p:cNvPr id="2" name="TextBox 1"/>
          <p:cNvSpPr txBox="1"/>
          <p:nvPr/>
        </p:nvSpPr>
        <p:spPr>
          <a:xfrm>
            <a:off x="1431058" y="71735"/>
            <a:ext cx="1447800" cy="369332"/>
          </a:xfrm>
          <a:prstGeom prst="rect">
            <a:avLst/>
          </a:prstGeom>
          <a:solidFill>
            <a:schemeClr val="bg1"/>
          </a:solid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Date</a:t>
            </a:r>
          </a:p>
        </p:txBody>
      </p:sp>
      <p:sp>
        <p:nvSpPr>
          <p:cNvPr id="22" name="Oval 21">
            <a:extLst>
              <a:ext uri="{FF2B5EF4-FFF2-40B4-BE49-F238E27FC236}">
                <a16:creationId xmlns:a16="http://schemas.microsoft.com/office/drawing/2014/main" id="{F4898F59-7C42-48FC-B3DE-8B0858AF7B74}"/>
              </a:ext>
            </a:extLst>
          </p:cNvPr>
          <p:cNvSpPr/>
          <p:nvPr/>
        </p:nvSpPr>
        <p:spPr>
          <a:xfrm>
            <a:off x="72770" y="228600"/>
            <a:ext cx="1222629" cy="766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a:extLst>
              <a:ext uri="{FF2B5EF4-FFF2-40B4-BE49-F238E27FC236}">
                <a16:creationId xmlns:a16="http://schemas.microsoft.com/office/drawing/2014/main" id="{808C5D19-3E69-4F6D-B2D3-7F67D5C9CC9E}"/>
              </a:ext>
            </a:extLst>
          </p:cNvPr>
          <p:cNvSpPr/>
          <p:nvPr/>
        </p:nvSpPr>
        <p:spPr>
          <a:xfrm>
            <a:off x="6890561" y="533400"/>
            <a:ext cx="2065263" cy="4281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0B7C5CA4-BA3D-465A-91BC-3F74064EDCB9}"/>
              </a:ext>
            </a:extLst>
          </p:cNvPr>
          <p:cNvSpPr txBox="1"/>
          <p:nvPr/>
        </p:nvSpPr>
        <p:spPr>
          <a:xfrm>
            <a:off x="1431058" y="473178"/>
            <a:ext cx="1447800" cy="369332"/>
          </a:xfrm>
          <a:prstGeom prst="rect">
            <a:avLst/>
          </a:prstGeom>
          <a:solidFill>
            <a:schemeClr val="bg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Time(Z)</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D7056D54-BD33-44B4-9905-6D5B72313B57}"/>
              </a:ext>
            </a:extLst>
          </p:cNvPr>
          <p:cNvSpPr txBox="1"/>
          <p:nvPr/>
        </p:nvSpPr>
        <p:spPr>
          <a:xfrm>
            <a:off x="1431059" y="887950"/>
            <a:ext cx="1447799" cy="369332"/>
          </a:xfrm>
          <a:prstGeom prst="rect">
            <a:avLst/>
          </a:prstGeom>
          <a:solidFill>
            <a:schemeClr val="bg1"/>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Lat/Long</a:t>
            </a:r>
          </a:p>
        </p:txBody>
      </p:sp>
      <p:sp>
        <p:nvSpPr>
          <p:cNvPr id="27" name="TextBox 26">
            <a:extLst>
              <a:ext uri="{FF2B5EF4-FFF2-40B4-BE49-F238E27FC236}">
                <a16:creationId xmlns:a16="http://schemas.microsoft.com/office/drawing/2014/main" id="{60F7411C-A40B-429B-B2B0-465AD48E3476}"/>
              </a:ext>
            </a:extLst>
          </p:cNvPr>
          <p:cNvSpPr txBox="1"/>
          <p:nvPr/>
        </p:nvSpPr>
        <p:spPr>
          <a:xfrm>
            <a:off x="762001" y="3158507"/>
            <a:ext cx="2171620" cy="92333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Our AP is at the Center of the Chart marked with a </a:t>
            </a:r>
            <a:r>
              <a:rPr kumimoji="0" lang="en-US" sz="1800" b="1"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28" name="Straight Arrow Connector 27">
            <a:extLst>
              <a:ext uri="{FF2B5EF4-FFF2-40B4-BE49-F238E27FC236}">
                <a16:creationId xmlns:a16="http://schemas.microsoft.com/office/drawing/2014/main" id="{15DAD948-F6F5-4270-BACA-C6E715E4AA12}"/>
              </a:ext>
            </a:extLst>
          </p:cNvPr>
          <p:cNvCxnSpPr>
            <a:cxnSpLocks/>
          </p:cNvCxnSpPr>
          <p:nvPr/>
        </p:nvCxnSpPr>
        <p:spPr>
          <a:xfrm>
            <a:off x="2878858" y="3694757"/>
            <a:ext cx="626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AEC03D8-B6EF-4738-AD4A-55F513748F17}"/>
              </a:ext>
            </a:extLst>
          </p:cNvPr>
          <p:cNvSpPr txBox="1"/>
          <p:nvPr/>
        </p:nvSpPr>
        <p:spPr>
          <a:xfrm>
            <a:off x="3750081" y="4081837"/>
            <a:ext cx="2858294" cy="646331"/>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also represents our Zenith Position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i.e</a:t>
            </a:r>
            <a:r>
              <a:rPr kumimoji="0" lang="en-US" sz="1800" b="0" i="0" u="none" strike="noStrike" kern="1200" cap="none" spc="0" normalizeH="0" baseline="0" noProof="0" dirty="0">
                <a:ln>
                  <a:noFill/>
                </a:ln>
                <a:solidFill>
                  <a:prstClr val="black"/>
                </a:solidFill>
                <a:effectLst/>
                <a:uLnTx/>
                <a:uFillTx/>
                <a:latin typeface="Calibri"/>
                <a:ea typeface="+mn-ea"/>
                <a:cs typeface="+mn-cs"/>
              </a:rPr>
              <a:t> 90° Altitude </a:t>
            </a:r>
          </a:p>
        </p:txBody>
      </p:sp>
      <p:sp>
        <p:nvSpPr>
          <p:cNvPr id="32" name="TextBox 31">
            <a:extLst>
              <a:ext uri="{FF2B5EF4-FFF2-40B4-BE49-F238E27FC236}">
                <a16:creationId xmlns:a16="http://schemas.microsoft.com/office/drawing/2014/main" id="{7437AF21-1391-4538-B3BE-E6A371E5B1FB}"/>
              </a:ext>
            </a:extLst>
          </p:cNvPr>
          <p:cNvSpPr txBox="1"/>
          <p:nvPr/>
        </p:nvSpPr>
        <p:spPr>
          <a:xfrm>
            <a:off x="2940622" y="1092518"/>
            <a:ext cx="4030414" cy="369332"/>
          </a:xfrm>
          <a:prstGeom prst="rect">
            <a:avLst/>
          </a:prstGeom>
          <a:solidFill>
            <a:schemeClr val="bg1"/>
          </a:solidFill>
        </p:spPr>
        <p:txBody>
          <a:bodyPr wrap="square">
            <a:spAutoFit/>
          </a:bodyPr>
          <a:lstStyle/>
          <a:p>
            <a:pPr marL="396875"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Stars, Planets, Moon &amp; Sun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9A92B31F-217C-4F08-8040-487DF8795F61}"/>
              </a:ext>
            </a:extLst>
          </p:cNvPr>
          <p:cNvSpPr txBox="1"/>
          <p:nvPr/>
        </p:nvSpPr>
        <p:spPr>
          <a:xfrm>
            <a:off x="2982242" y="1571514"/>
            <a:ext cx="3988794" cy="1200329"/>
          </a:xfrm>
          <a:prstGeom prst="rect">
            <a:avLst/>
          </a:prstGeom>
          <a:solidFill>
            <a:schemeClr val="bg1"/>
          </a:solidFill>
        </p:spPr>
        <p:txBody>
          <a:bodyPr wrap="square">
            <a:spAutoFit/>
          </a:bodyPr>
          <a:lstStyle/>
          <a:p>
            <a:pPr marL="396875"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Listed by </a:t>
            </a:r>
          </a:p>
          <a:p>
            <a:pPr marL="569913"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Hc</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569913"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Zn</a:t>
            </a:r>
          </a:p>
          <a:p>
            <a:pPr marL="569913"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Brightness</a:t>
            </a:r>
          </a:p>
        </p:txBody>
      </p:sp>
      <p:sp>
        <p:nvSpPr>
          <p:cNvPr id="35" name="TextBox 34">
            <a:extLst>
              <a:ext uri="{FF2B5EF4-FFF2-40B4-BE49-F238E27FC236}">
                <a16:creationId xmlns:a16="http://schemas.microsoft.com/office/drawing/2014/main" id="{471626CF-3500-4DDD-BFF5-7681519B4056}"/>
              </a:ext>
            </a:extLst>
          </p:cNvPr>
          <p:cNvSpPr txBox="1"/>
          <p:nvPr/>
        </p:nvSpPr>
        <p:spPr>
          <a:xfrm>
            <a:off x="4976639" y="4940117"/>
            <a:ext cx="3988794" cy="1754326"/>
          </a:xfrm>
          <a:prstGeom prst="rect">
            <a:avLst/>
          </a:prstGeom>
          <a:solidFill>
            <a:schemeClr val="bg1"/>
          </a:solidFill>
        </p:spPr>
        <p:txBody>
          <a:bodyPr wrap="square">
            <a:spAutoFit/>
          </a:bodyPr>
          <a:lstStyle/>
          <a:p>
            <a:pPr marL="396875"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Yellow highlights the best 3 Stars for a Fix. </a:t>
            </a:r>
          </a:p>
          <a:p>
            <a:pPr marL="396875"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Red indicates the other 4 of 7 best Objects </a:t>
            </a:r>
          </a:p>
          <a:p>
            <a:pPr marL="396875"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Blue Bodies are usable but not recommended</a:t>
            </a:r>
          </a:p>
        </p:txBody>
      </p:sp>
      <p:sp>
        <p:nvSpPr>
          <p:cNvPr id="37" name="TextBox 36">
            <a:extLst>
              <a:ext uri="{FF2B5EF4-FFF2-40B4-BE49-F238E27FC236}">
                <a16:creationId xmlns:a16="http://schemas.microsoft.com/office/drawing/2014/main" id="{CBAAEEDA-F044-4C59-B2F1-04BFBF97E677}"/>
              </a:ext>
            </a:extLst>
          </p:cNvPr>
          <p:cNvSpPr txBox="1"/>
          <p:nvPr/>
        </p:nvSpPr>
        <p:spPr>
          <a:xfrm>
            <a:off x="2885805" y="625733"/>
            <a:ext cx="4076590" cy="36933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Celestial Bodies listed to the top right: </a:t>
            </a:r>
          </a:p>
        </p:txBody>
      </p:sp>
    </p:spTree>
    <p:extLst>
      <p:ext uri="{BB962C8B-B14F-4D97-AF65-F5344CB8AC3E}">
        <p14:creationId xmlns:p14="http://schemas.microsoft.com/office/powerpoint/2010/main" val="12486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2" grpId="0" animBg="1"/>
      <p:bldP spid="22" grpId="1" animBg="1"/>
      <p:bldP spid="23" grpId="0" animBg="1"/>
      <p:bldP spid="23" grpId="1" animBg="1"/>
      <p:bldP spid="24" grpId="0" animBg="1"/>
      <p:bldP spid="24" grpId="1" animBg="1"/>
      <p:bldP spid="26" grpId="0" animBg="1"/>
      <p:bldP spid="26" grpId="1" animBg="1"/>
      <p:bldP spid="27" grpId="0" animBg="1"/>
      <p:bldP spid="27" grpId="1" animBg="1"/>
      <p:bldP spid="30" grpId="0" animBg="1"/>
      <p:bldP spid="30" grpId="1" animBg="1"/>
      <p:bldP spid="32" grpId="0" animBg="1"/>
      <p:bldP spid="32" grpId="1" animBg="1"/>
      <p:bldP spid="34" grpId="0" animBg="1"/>
      <p:bldP spid="34" grpId="1" animBg="1"/>
      <p:bldP spid="35" grpId="0" animBg="1"/>
      <p:bldP spid="35" grpId="1" animBg="1"/>
      <p:bldP spid="37" grpId="0" animBg="1"/>
      <p:bldP spid="3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241FF-D83A-4A4A-8DD5-10B3FC725BD5}"/>
              </a:ext>
            </a:extLst>
          </p:cNvPr>
          <p:cNvPicPr>
            <a:picLocks noChangeAspect="1"/>
          </p:cNvPicPr>
          <p:nvPr/>
        </p:nvPicPr>
        <p:blipFill rotWithShape="1">
          <a:blip r:embed="rId2"/>
          <a:srcRect l="14376" t="5112" r="27501" b="10000"/>
          <a:stretch/>
        </p:blipFill>
        <p:spPr>
          <a:xfrm>
            <a:off x="51435" y="39624"/>
            <a:ext cx="9138176" cy="6866769"/>
          </a:xfrm>
          <a:prstGeom prst="rect">
            <a:avLst/>
          </a:prstGeom>
        </p:spPr>
      </p:pic>
      <p:sp>
        <p:nvSpPr>
          <p:cNvPr id="15" name="TextBox 14">
            <a:extLst>
              <a:ext uri="{FF2B5EF4-FFF2-40B4-BE49-F238E27FC236}">
                <a16:creationId xmlns:a16="http://schemas.microsoft.com/office/drawing/2014/main" id="{9C3E24DB-E2F3-49FB-B0B9-588D8850F04C}"/>
              </a:ext>
            </a:extLst>
          </p:cNvPr>
          <p:cNvSpPr txBox="1"/>
          <p:nvPr/>
        </p:nvSpPr>
        <p:spPr>
          <a:xfrm>
            <a:off x="2971800" y="762000"/>
            <a:ext cx="3200400" cy="923330"/>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 the main Chart, CBs are shown on their respective </a:t>
            </a:r>
            <a:r>
              <a:rPr kumimoji="0" lang="en-US" sz="1800" b="1" i="0" u="none" strike="noStrike" kern="1200" cap="none" spc="0" normalizeH="0" baseline="0" noProof="0" dirty="0">
                <a:ln>
                  <a:noFill/>
                </a:ln>
                <a:solidFill>
                  <a:prstClr val="black"/>
                </a:solidFill>
                <a:effectLst/>
                <a:uLnTx/>
                <a:uFillTx/>
                <a:latin typeface="Calibri"/>
                <a:ea typeface="+mn-ea"/>
                <a:cs typeface="+mn-cs"/>
              </a:rPr>
              <a:t>Azimuth</a:t>
            </a:r>
            <a:r>
              <a:rPr kumimoji="0" lang="en-US" sz="1800" b="0" i="0" u="none" strike="noStrike" kern="1200" cap="none" spc="0" normalizeH="0" baseline="0" noProof="0" dirty="0">
                <a:ln>
                  <a:noFill/>
                </a:ln>
                <a:solidFill>
                  <a:prstClr val="black"/>
                </a:solidFill>
                <a:effectLst/>
                <a:uLnTx/>
                <a:uFillTx/>
                <a:latin typeface="Calibri"/>
                <a:ea typeface="+mn-ea"/>
                <a:cs typeface="+mn-cs"/>
              </a:rPr>
              <a:t> (True Bearing)</a:t>
            </a:r>
          </a:p>
        </p:txBody>
      </p:sp>
      <p:sp>
        <p:nvSpPr>
          <p:cNvPr id="16" name="TextBox 15">
            <a:extLst>
              <a:ext uri="{FF2B5EF4-FFF2-40B4-BE49-F238E27FC236}">
                <a16:creationId xmlns:a16="http://schemas.microsoft.com/office/drawing/2014/main" id="{DBC1BFF6-9092-4A09-AAAD-5941D15D0997}"/>
              </a:ext>
            </a:extLst>
          </p:cNvPr>
          <p:cNvSpPr txBox="1"/>
          <p:nvPr/>
        </p:nvSpPr>
        <p:spPr>
          <a:xfrm>
            <a:off x="685800" y="2084540"/>
            <a:ext cx="3200400" cy="646331"/>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example, POLLUX’s </a:t>
            </a:r>
            <a:r>
              <a:rPr kumimoji="0" lang="en-US" sz="1800" b="1" i="0" u="none" strike="noStrike" kern="1200" cap="none" spc="0" normalizeH="0" baseline="0" noProof="0" dirty="0">
                <a:ln>
                  <a:noFill/>
                </a:ln>
                <a:solidFill>
                  <a:prstClr val="black"/>
                </a:solidFill>
                <a:effectLst/>
                <a:uLnTx/>
                <a:uFillTx/>
                <a:latin typeface="Calibri"/>
                <a:ea typeface="+mn-ea"/>
                <a:cs typeface="+mn-cs"/>
              </a:rPr>
              <a:t>Azimuth</a:t>
            </a:r>
            <a:r>
              <a:rPr kumimoji="0" lang="en-US" sz="1800" b="0" i="0" u="none" strike="noStrike" kern="1200" cap="none" spc="0" normalizeH="0" baseline="0" noProof="0" dirty="0">
                <a:ln>
                  <a:noFill/>
                </a:ln>
                <a:solidFill>
                  <a:prstClr val="black"/>
                </a:solidFill>
                <a:effectLst/>
                <a:uLnTx/>
                <a:uFillTx/>
                <a:latin typeface="Calibri"/>
                <a:ea typeface="+mn-ea"/>
                <a:cs typeface="+mn-cs"/>
              </a:rPr>
              <a:t> is 275° from us.</a:t>
            </a:r>
          </a:p>
        </p:txBody>
      </p:sp>
      <p:sp>
        <p:nvSpPr>
          <p:cNvPr id="17" name="Oval 16">
            <a:extLst>
              <a:ext uri="{FF2B5EF4-FFF2-40B4-BE49-F238E27FC236}">
                <a16:creationId xmlns:a16="http://schemas.microsoft.com/office/drawing/2014/main" id="{521B0154-8F18-4CE5-8143-747668C418A1}"/>
              </a:ext>
            </a:extLst>
          </p:cNvPr>
          <p:cNvSpPr/>
          <p:nvPr/>
        </p:nvSpPr>
        <p:spPr>
          <a:xfrm>
            <a:off x="6781800" y="1808885"/>
            <a:ext cx="2065263" cy="5513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480C436D-7EAA-4340-A9A1-F51CB36E5B04}"/>
              </a:ext>
            </a:extLst>
          </p:cNvPr>
          <p:cNvCxnSpPr>
            <a:cxnSpLocks/>
          </p:cNvCxnSpPr>
          <p:nvPr/>
        </p:nvCxnSpPr>
        <p:spPr>
          <a:xfrm flipH="1" flipV="1">
            <a:off x="2286000" y="3581402"/>
            <a:ext cx="1295400" cy="761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9C6985E-E39B-43F1-8A26-F65DEFAC81A5}"/>
              </a:ext>
            </a:extLst>
          </p:cNvPr>
          <p:cNvSpPr txBox="1"/>
          <p:nvPr/>
        </p:nvSpPr>
        <p:spPr>
          <a:xfrm>
            <a:off x="6324600" y="5181600"/>
            <a:ext cx="2522462" cy="1477328"/>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Where the </a:t>
            </a:r>
            <a:r>
              <a:rPr kumimoji="0" lang="en-US" sz="1800" b="1" i="0" u="none" strike="noStrike" kern="1200" cap="none" spc="0" normalizeH="0" baseline="0" noProof="0" dirty="0">
                <a:ln>
                  <a:noFill/>
                </a:ln>
                <a:solidFill>
                  <a:prstClr val="black"/>
                </a:solidFill>
                <a:effectLst/>
                <a:uLnTx/>
                <a:uFillTx/>
                <a:latin typeface="Calibri"/>
                <a:ea typeface="+mn-ea"/>
                <a:cs typeface="+mn-cs"/>
              </a:rPr>
              <a:t>Zenith</a:t>
            </a:r>
            <a:r>
              <a:rPr kumimoji="0" lang="en-US" sz="1800" b="0" i="0" u="none" strike="noStrike" kern="1200" cap="none" spc="0" normalizeH="0" baseline="0" noProof="0" dirty="0">
                <a:ln>
                  <a:noFill/>
                </a:ln>
                <a:solidFill>
                  <a:prstClr val="black"/>
                </a:solidFill>
                <a:effectLst/>
                <a:uLnTx/>
                <a:uFillTx/>
                <a:latin typeface="Calibri"/>
                <a:ea typeface="+mn-ea"/>
                <a:cs typeface="+mn-cs"/>
              </a:rPr>
              <a:t> is at the center of the Chart, the </a:t>
            </a:r>
            <a:r>
              <a:rPr kumimoji="0" lang="en-US" sz="1800" b="1" i="0" u="none" strike="noStrike" kern="1200" cap="none" spc="0" normalizeH="0" baseline="0" noProof="0" dirty="0">
                <a:ln>
                  <a:noFill/>
                </a:ln>
                <a:solidFill>
                  <a:prstClr val="black"/>
                </a:solidFill>
                <a:effectLst/>
                <a:uLnTx/>
                <a:uFillTx/>
                <a:latin typeface="Calibri"/>
                <a:ea typeface="+mn-ea"/>
                <a:cs typeface="+mn-cs"/>
              </a:rPr>
              <a:t>Visible Horizon</a:t>
            </a:r>
            <a:r>
              <a:rPr kumimoji="0" lang="en-US" sz="1800" b="0" i="0" u="none" strike="noStrike" kern="1200" cap="none" spc="0" normalizeH="0" baseline="0" noProof="0" dirty="0">
                <a:ln>
                  <a:noFill/>
                </a:ln>
                <a:solidFill>
                  <a:prstClr val="black"/>
                </a:solidFill>
                <a:effectLst/>
                <a:uLnTx/>
                <a:uFillTx/>
                <a:latin typeface="Calibri"/>
                <a:ea typeface="+mn-ea"/>
                <a:cs typeface="+mn-cs"/>
              </a:rPr>
              <a:t> is represented by the outer Circles.</a:t>
            </a:r>
          </a:p>
        </p:txBody>
      </p:sp>
      <p:sp>
        <p:nvSpPr>
          <p:cNvPr id="29" name="Oval 28">
            <a:extLst>
              <a:ext uri="{FF2B5EF4-FFF2-40B4-BE49-F238E27FC236}">
                <a16:creationId xmlns:a16="http://schemas.microsoft.com/office/drawing/2014/main" id="{F79EA55D-3FF3-4650-819A-20BAF3E5D125}"/>
              </a:ext>
            </a:extLst>
          </p:cNvPr>
          <p:cNvSpPr/>
          <p:nvPr/>
        </p:nvSpPr>
        <p:spPr>
          <a:xfrm rot="18821006">
            <a:off x="4669836" y="5153988"/>
            <a:ext cx="2065263" cy="729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869F085B-26F6-4794-A7C0-1CC9514A8EF7}"/>
              </a:ext>
            </a:extLst>
          </p:cNvPr>
          <p:cNvSpPr txBox="1"/>
          <p:nvPr/>
        </p:nvSpPr>
        <p:spPr>
          <a:xfrm>
            <a:off x="838200" y="4258270"/>
            <a:ext cx="2895600" cy="1754326"/>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POLLUX’s </a:t>
            </a:r>
            <a:r>
              <a:rPr kumimoji="0" lang="en-US" sz="1800" b="1" i="0" u="none" strike="noStrike" kern="1200" cap="none" spc="0" normalizeH="0" baseline="0" noProof="0" dirty="0">
                <a:ln>
                  <a:noFill/>
                </a:ln>
                <a:solidFill>
                  <a:prstClr val="black"/>
                </a:solidFill>
                <a:effectLst/>
                <a:uLnTx/>
                <a:uFillTx/>
                <a:latin typeface="Calibri"/>
                <a:ea typeface="+mn-ea"/>
                <a:cs typeface="+mn-cs"/>
              </a:rPr>
              <a:t>Height Calculated</a:t>
            </a:r>
            <a:r>
              <a:rPr kumimoji="0" lang="en-US" sz="1800" b="0" i="0" u="none" strike="noStrike" kern="1200" cap="none" spc="0" normalizeH="0" baseline="0" noProof="0" dirty="0">
                <a:ln>
                  <a:noFill/>
                </a:ln>
                <a:solidFill>
                  <a:prstClr val="black"/>
                </a:solidFill>
                <a:effectLst/>
                <a:uLnTx/>
                <a:uFillTx/>
                <a:latin typeface="Calibri"/>
                <a:ea typeface="+mn-ea"/>
                <a:cs typeface="+mn-cs"/>
              </a:rPr>
              <a:t> or </a:t>
            </a:r>
            <a:r>
              <a:rPr kumimoji="0" lang="en-US" sz="1800" b="1" i="0" u="none" strike="noStrike" kern="1200" cap="none" spc="0" normalizeH="0" baseline="0" noProof="0" dirty="0">
                <a:ln>
                  <a:noFill/>
                </a:ln>
                <a:solidFill>
                  <a:prstClr val="black"/>
                </a:solidFill>
                <a:effectLst/>
                <a:uLnTx/>
                <a:uFillTx/>
                <a:latin typeface="Calibri"/>
                <a:ea typeface="+mn-ea"/>
                <a:cs typeface="+mn-cs"/>
              </a:rPr>
              <a:t>Altitude</a:t>
            </a:r>
            <a:r>
              <a:rPr kumimoji="0" lang="en-US" sz="1800" b="0" i="0" u="none" strike="noStrike" kern="1200" cap="none" spc="0" normalizeH="0" baseline="0" noProof="0" dirty="0">
                <a:ln>
                  <a:noFill/>
                </a:ln>
                <a:solidFill>
                  <a:prstClr val="black"/>
                </a:solidFill>
                <a:effectLst/>
                <a:uLnTx/>
                <a:uFillTx/>
                <a:latin typeface="Calibri"/>
                <a:ea typeface="+mn-ea"/>
                <a:cs typeface="+mn-cs"/>
              </a:rPr>
              <a:t> is predicted as 42°. This is measured between the </a:t>
            </a:r>
            <a:r>
              <a:rPr kumimoji="0" lang="en-US" sz="1800" b="1" i="0" u="none" strike="noStrike" kern="1200" cap="none" spc="0" normalizeH="0" baseline="0" noProof="0" dirty="0">
                <a:ln>
                  <a:noFill/>
                </a:ln>
                <a:solidFill>
                  <a:prstClr val="black"/>
                </a:solidFill>
                <a:effectLst/>
                <a:uLnTx/>
                <a:uFillTx/>
                <a:latin typeface="Calibri"/>
                <a:ea typeface="+mn-ea"/>
                <a:cs typeface="+mn-cs"/>
              </a:rPr>
              <a:t>Visible Horizon </a:t>
            </a:r>
            <a:r>
              <a:rPr kumimoji="0" lang="en-US" sz="1800" b="0" i="0" u="none" strike="noStrike" kern="1200" cap="none" spc="0" normalizeH="0" baseline="0" noProof="0" dirty="0">
                <a:ln>
                  <a:noFill/>
                </a:ln>
                <a:solidFill>
                  <a:prstClr val="black"/>
                </a:solidFill>
                <a:effectLst/>
                <a:uLnTx/>
                <a:uFillTx/>
                <a:latin typeface="Calibri"/>
                <a:ea typeface="+mn-ea"/>
                <a:cs typeface="+mn-cs"/>
              </a:rPr>
              <a:t>and our </a:t>
            </a:r>
            <a:r>
              <a:rPr kumimoji="0" lang="en-US" sz="1800" b="1" i="0" u="none" strike="noStrike" kern="1200" cap="none" spc="0" normalizeH="0" baseline="0" noProof="0" dirty="0">
                <a:ln>
                  <a:noFill/>
                </a:ln>
                <a:solidFill>
                  <a:prstClr val="black"/>
                </a:solidFill>
                <a:effectLst/>
                <a:uLnTx/>
                <a:uFillTx/>
                <a:latin typeface="Calibri"/>
                <a:ea typeface="+mn-ea"/>
                <a:cs typeface="+mn-cs"/>
              </a:rPr>
              <a:t>AP / Zenith </a:t>
            </a:r>
            <a:r>
              <a:rPr kumimoji="0" lang="en-US" sz="1800" b="0" i="0" u="none" strike="noStrike" kern="1200" cap="none" spc="0" normalizeH="0" baseline="0" noProof="0" dirty="0">
                <a:ln>
                  <a:noFill/>
                </a:ln>
                <a:solidFill>
                  <a:prstClr val="black"/>
                </a:solidFill>
                <a:effectLst/>
                <a:uLnTx/>
                <a:uFillTx/>
                <a:latin typeface="Calibri"/>
                <a:ea typeface="+mn-ea"/>
                <a:cs typeface="+mn-cs"/>
              </a:rPr>
              <a:t>at the center.</a:t>
            </a:r>
          </a:p>
        </p:txBody>
      </p:sp>
      <p:cxnSp>
        <p:nvCxnSpPr>
          <p:cNvPr id="8" name="Straight Arrow Connector 7">
            <a:extLst>
              <a:ext uri="{FF2B5EF4-FFF2-40B4-BE49-F238E27FC236}">
                <a16:creationId xmlns:a16="http://schemas.microsoft.com/office/drawing/2014/main" id="{B3A39A60-E93D-4AC7-9712-22451B953640}"/>
              </a:ext>
            </a:extLst>
          </p:cNvPr>
          <p:cNvCxnSpPr>
            <a:cxnSpLocks/>
          </p:cNvCxnSpPr>
          <p:nvPr/>
        </p:nvCxnSpPr>
        <p:spPr>
          <a:xfrm>
            <a:off x="1066800" y="3657600"/>
            <a:ext cx="2514600" cy="15240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74DC899-C953-4464-8B9A-00AE59FA0C36}"/>
              </a:ext>
            </a:extLst>
          </p:cNvPr>
          <p:cNvCxnSpPr>
            <a:cxnSpLocks/>
          </p:cNvCxnSpPr>
          <p:nvPr/>
        </p:nvCxnSpPr>
        <p:spPr>
          <a:xfrm>
            <a:off x="2133600" y="3581402"/>
            <a:ext cx="1450848" cy="7619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10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25" grpId="0" animBg="1"/>
      <p:bldP spid="29" grpId="0" animBg="1"/>
      <p:bldP spid="29" grpId="1"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Planning Sights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216" y="983897"/>
            <a:ext cx="3310787" cy="18188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Content Placeholder 4">
            <a:extLst>
              <a:ext uri="{FF2B5EF4-FFF2-40B4-BE49-F238E27FC236}">
                <a16:creationId xmlns:a16="http://schemas.microsoft.com/office/drawing/2014/main" id="{B6795206-1019-4B9C-84D7-740294534A25}"/>
              </a:ext>
            </a:extLst>
          </p:cNvPr>
          <p:cNvSpPr>
            <a:spLocks noGrp="1"/>
          </p:cNvSpPr>
          <p:nvPr>
            <p:ph idx="12"/>
          </p:nvPr>
        </p:nvSpPr>
        <p:spPr>
          <a:xfrm>
            <a:off x="105792" y="1045696"/>
            <a:ext cx="4034408" cy="1164798"/>
          </a:xfrm>
        </p:spPr>
        <p:txBody>
          <a:bodyPr>
            <a:no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The Selected Stars function is based on Publication 259. It lists the 7 best stars and planets for a Celestial Fix based on Time and Assumed Position (AP). </a:t>
            </a:r>
          </a:p>
          <a:p>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p:txBody>
      </p:sp>
      <p:sp>
        <p:nvSpPr>
          <p:cNvPr id="18" name="Content Placeholder 4">
            <a:extLst>
              <a:ext uri="{FF2B5EF4-FFF2-40B4-BE49-F238E27FC236}">
                <a16:creationId xmlns:a16="http://schemas.microsoft.com/office/drawing/2014/main" id="{D0CF2D50-DE08-49F2-9EEF-924EF949C35A}"/>
              </a:ext>
            </a:extLst>
          </p:cNvPr>
          <p:cNvSpPr txBox="1">
            <a:spLocks/>
          </p:cNvSpPr>
          <p:nvPr/>
        </p:nvSpPr>
        <p:spPr>
          <a:xfrm>
            <a:off x="105792" y="3157858"/>
            <a:ext cx="4034408" cy="893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list details the 7 Best Stars and highlights the 3 best based on Magnitude, Separation and Altitude.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Content Placeholder 4">
            <a:extLst>
              <a:ext uri="{FF2B5EF4-FFF2-40B4-BE49-F238E27FC236}">
                <a16:creationId xmlns:a16="http://schemas.microsoft.com/office/drawing/2014/main" id="{46A382AE-2136-46C3-8B1A-AA316C063120}"/>
              </a:ext>
            </a:extLst>
          </p:cNvPr>
          <p:cNvSpPr txBox="1">
            <a:spLocks/>
          </p:cNvSpPr>
          <p:nvPr/>
        </p:nvSpPr>
        <p:spPr>
          <a:xfrm>
            <a:off x="98473" y="2222229"/>
            <a:ext cx="4034408" cy="893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Time Window covers the period of Twilight. Times are set to ever 4 minutes (1° of Longitude). </a:t>
            </a:r>
          </a:p>
        </p:txBody>
      </p:sp>
      <p:sp>
        <p:nvSpPr>
          <p:cNvPr id="21" name="Oval 20">
            <a:extLst>
              <a:ext uri="{FF2B5EF4-FFF2-40B4-BE49-F238E27FC236}">
                <a16:creationId xmlns:a16="http://schemas.microsoft.com/office/drawing/2014/main" id="{27A7B65D-E183-4AF1-9872-E35FC1A266D8}"/>
              </a:ext>
            </a:extLst>
          </p:cNvPr>
          <p:cNvSpPr/>
          <p:nvPr/>
        </p:nvSpPr>
        <p:spPr>
          <a:xfrm>
            <a:off x="6166104" y="1975560"/>
            <a:ext cx="901614" cy="181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Content Placeholder 4">
            <a:extLst>
              <a:ext uri="{FF2B5EF4-FFF2-40B4-BE49-F238E27FC236}">
                <a16:creationId xmlns:a16="http://schemas.microsoft.com/office/drawing/2014/main" id="{5A81493C-59B8-4FCE-881F-504E986482EF}"/>
              </a:ext>
            </a:extLst>
          </p:cNvPr>
          <p:cNvSpPr txBox="1">
            <a:spLocks/>
          </p:cNvSpPr>
          <p:nvPr/>
        </p:nvSpPr>
        <p:spPr>
          <a:xfrm>
            <a:off x="84327" y="4114823"/>
            <a:ext cx="4034408" cy="14146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this function, you can gain a fell for how the Altitude and Azimuth of a CB change through the period of Twilight.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D8EC1B7-224B-4752-9DF1-09A208A33236}"/>
              </a:ext>
            </a:extLst>
          </p:cNvPr>
          <p:cNvPicPr>
            <a:picLocks noChangeAspect="1"/>
          </p:cNvPicPr>
          <p:nvPr/>
        </p:nvPicPr>
        <p:blipFill rotWithShape="1">
          <a:blip r:embed="rId3"/>
          <a:srcRect l="12451" t="7037" r="55736" b="45556"/>
          <a:stretch/>
        </p:blipFill>
        <p:spPr>
          <a:xfrm>
            <a:off x="4131056" y="1483621"/>
            <a:ext cx="4908378" cy="5041003"/>
          </a:xfrm>
          <a:prstGeom prst="rect">
            <a:avLst/>
          </a:prstGeom>
        </p:spPr>
      </p:pic>
      <p:sp>
        <p:nvSpPr>
          <p:cNvPr id="22" name="Oval 21">
            <a:extLst>
              <a:ext uri="{FF2B5EF4-FFF2-40B4-BE49-F238E27FC236}">
                <a16:creationId xmlns:a16="http://schemas.microsoft.com/office/drawing/2014/main" id="{8860C581-53E8-488A-915D-BCF06573F5B6}"/>
              </a:ext>
            </a:extLst>
          </p:cNvPr>
          <p:cNvSpPr/>
          <p:nvPr/>
        </p:nvSpPr>
        <p:spPr>
          <a:xfrm rot="5400000">
            <a:off x="3117705" y="4717907"/>
            <a:ext cx="2498974" cy="4096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Oval 22">
            <a:extLst>
              <a:ext uri="{FF2B5EF4-FFF2-40B4-BE49-F238E27FC236}">
                <a16:creationId xmlns:a16="http://schemas.microsoft.com/office/drawing/2014/main" id="{8B175062-CC7F-4B03-A6A9-69E17DF5DADA}"/>
              </a:ext>
            </a:extLst>
          </p:cNvPr>
          <p:cNvSpPr/>
          <p:nvPr/>
        </p:nvSpPr>
        <p:spPr>
          <a:xfrm>
            <a:off x="4397671" y="3116000"/>
            <a:ext cx="4206911" cy="7419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DD5F4CDE-39B1-4D76-89D2-B9432052BA44}"/>
              </a:ext>
            </a:extLst>
          </p:cNvPr>
          <p:cNvSpPr/>
          <p:nvPr/>
        </p:nvSpPr>
        <p:spPr>
          <a:xfrm>
            <a:off x="5029200" y="3240711"/>
            <a:ext cx="555329" cy="437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6083A8B0-ECCF-41ED-B59A-D22DF9F5703B}"/>
              </a:ext>
            </a:extLst>
          </p:cNvPr>
          <p:cNvSpPr/>
          <p:nvPr/>
        </p:nvSpPr>
        <p:spPr>
          <a:xfrm>
            <a:off x="6705600" y="3268400"/>
            <a:ext cx="555329" cy="437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8FACCDB1-21E6-4CC3-926F-4F36F5A58AD4}"/>
              </a:ext>
            </a:extLst>
          </p:cNvPr>
          <p:cNvSpPr/>
          <p:nvPr/>
        </p:nvSpPr>
        <p:spPr>
          <a:xfrm>
            <a:off x="7856013" y="3273266"/>
            <a:ext cx="555329" cy="437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138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8" grpId="0" uiExpand="1" build="p" bldLvl="3"/>
      <p:bldP spid="20" grpId="0" uiExpand="1" build="p" bldLvl="3"/>
      <p:bldP spid="21" grpId="0" animBg="1"/>
      <p:bldP spid="19" grpId="0" uiExpand="1" build="p" bldLvl="3"/>
      <p:bldP spid="22" grpId="0" animBg="1"/>
      <p:bldP spid="22" grpId="1" animBg="1"/>
      <p:bldP spid="23" grpId="0" animBg="1"/>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Sights Reduction</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254" y="1066800"/>
            <a:ext cx="4762500" cy="2571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98738"/>
            <a:ext cx="44196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ontent Placeholder 4"/>
          <p:cNvSpPr>
            <a:spLocks noGrp="1"/>
          </p:cNvSpPr>
          <p:nvPr>
            <p:ph idx="12"/>
          </p:nvPr>
        </p:nvSpPr>
        <p:spPr>
          <a:xfrm>
            <a:off x="128588" y="826570"/>
            <a:ext cx="3833811" cy="4363621"/>
          </a:xfrm>
        </p:spPr>
        <p:txBody>
          <a:bodyPr>
            <a:noAutofit/>
          </a:bodyPr>
          <a:lstStyle/>
          <a:p>
            <a:pPr marL="0" indent="0">
              <a:buNone/>
            </a:pPr>
            <a:r>
              <a:rPr lang="en-US" sz="1700" b="1" dirty="0">
                <a:solidFill>
                  <a:schemeClr val="tx1"/>
                </a:solidFill>
                <a:latin typeface="Times New Roman" panose="02020603050405020304" pitchFamily="18" charset="0"/>
                <a:cs typeface="Times New Roman" panose="02020603050405020304" pitchFamily="18" charset="0"/>
              </a:rPr>
              <a:t>Once sights have been physically taken using our Sextant, we can Enter Observations and Corrections.</a:t>
            </a:r>
          </a:p>
          <a:p>
            <a:pPr marL="0" indent="0">
              <a:buNone/>
            </a:pPr>
            <a:endParaRPr lang="en-US" sz="1700" b="1" dirty="0">
              <a:solidFill>
                <a:schemeClr val="tx1"/>
              </a:solidFill>
              <a:latin typeface="Times New Roman" panose="02020603050405020304" pitchFamily="18" charset="0"/>
              <a:cs typeface="Times New Roman" panose="02020603050405020304" pitchFamily="18" charset="0"/>
            </a:endParaRPr>
          </a:p>
          <a:p>
            <a:pPr marL="0" indent="0">
              <a:buNone/>
            </a:pPr>
            <a:r>
              <a:rPr lang="en-US" sz="1700" b="1" dirty="0">
                <a:solidFill>
                  <a:schemeClr val="tx1"/>
                </a:solidFill>
                <a:latin typeface="Times New Roman" panose="02020603050405020304" pitchFamily="18" charset="0"/>
                <a:cs typeface="Times New Roman" panose="02020603050405020304" pitchFamily="18" charset="0"/>
              </a:rPr>
              <a:t>Date/Time – must be accurate because </a:t>
            </a:r>
          </a:p>
          <a:p>
            <a:pPr marL="0" indent="0">
              <a:buNone/>
            </a:pPr>
            <a:r>
              <a:rPr lang="en-US" sz="1700" b="1" dirty="0">
                <a:solidFill>
                  <a:schemeClr val="tx1"/>
                </a:solidFill>
                <a:latin typeface="Times New Roman" panose="02020603050405020304" pitchFamily="18" charset="0"/>
                <a:cs typeface="Times New Roman" panose="02020603050405020304" pitchFamily="18" charset="0"/>
              </a:rPr>
              <a:t> of the rate of movement of the Body.</a:t>
            </a:r>
          </a:p>
          <a:p>
            <a:pPr marL="0" indent="0">
              <a:buNone/>
            </a:pPr>
            <a:endParaRPr lang="en-US" sz="1700" b="1" dirty="0">
              <a:solidFill>
                <a:schemeClr val="tx1"/>
              </a:solidFill>
              <a:latin typeface="Times New Roman" panose="02020603050405020304" pitchFamily="18" charset="0"/>
              <a:cs typeface="Times New Roman" panose="02020603050405020304" pitchFamily="18" charset="0"/>
            </a:endParaRPr>
          </a:p>
          <a:p>
            <a:pPr marL="0" indent="0">
              <a:buNone/>
            </a:pPr>
            <a:r>
              <a:rPr lang="en-US" sz="1700" b="1" dirty="0">
                <a:solidFill>
                  <a:schemeClr val="tx1"/>
                </a:solidFill>
                <a:latin typeface="Times New Roman" panose="02020603050405020304" pitchFamily="18" charset="0"/>
                <a:cs typeface="Times New Roman" panose="02020603050405020304" pitchFamily="18" charset="0"/>
              </a:rPr>
              <a:t>Body &amp; Observed Height (</a:t>
            </a:r>
            <a:r>
              <a:rPr lang="en-US" sz="1700" b="1" dirty="0" err="1">
                <a:solidFill>
                  <a:schemeClr val="tx1"/>
                </a:solidFill>
                <a:latin typeface="Times New Roman" panose="02020603050405020304" pitchFamily="18" charset="0"/>
                <a:cs typeface="Times New Roman" panose="02020603050405020304" pitchFamily="18" charset="0"/>
              </a:rPr>
              <a:t>hs</a:t>
            </a:r>
            <a:r>
              <a:rPr lang="en-US" sz="1700" b="1" dirty="0">
                <a:solidFill>
                  <a:schemeClr val="tx1"/>
                </a:solidFill>
                <a:latin typeface="Times New Roman" panose="02020603050405020304" pitchFamily="18" charset="0"/>
                <a:cs typeface="Times New Roman" panose="02020603050405020304" pitchFamily="18" charset="0"/>
              </a:rPr>
              <a:t>)</a:t>
            </a:r>
          </a:p>
          <a:p>
            <a:pPr marL="0" indent="0">
              <a:buNone/>
            </a:pPr>
            <a:endParaRPr lang="en-US" sz="1700" b="1" dirty="0">
              <a:solidFill>
                <a:schemeClr val="tx1"/>
              </a:solidFill>
              <a:latin typeface="Times New Roman" panose="02020603050405020304" pitchFamily="18" charset="0"/>
              <a:cs typeface="Times New Roman" panose="02020603050405020304" pitchFamily="18" charset="0"/>
            </a:endParaRPr>
          </a:p>
          <a:p>
            <a:pPr marL="0" indent="0">
              <a:buNone/>
            </a:pPr>
            <a:r>
              <a:rPr lang="en-US" sz="1700" b="1" dirty="0" err="1">
                <a:solidFill>
                  <a:schemeClr val="tx1"/>
                </a:solidFill>
                <a:latin typeface="Times New Roman" panose="02020603050405020304" pitchFamily="18" charset="0"/>
                <a:cs typeface="Times New Roman" panose="02020603050405020304" pitchFamily="18" charset="0"/>
              </a:rPr>
              <a:t>HoE</a:t>
            </a:r>
            <a:r>
              <a:rPr lang="en-US" sz="1700" b="1" dirty="0">
                <a:solidFill>
                  <a:schemeClr val="tx1"/>
                </a:solidFill>
                <a:latin typeface="Times New Roman" panose="02020603050405020304" pitchFamily="18" charset="0"/>
                <a:cs typeface="Times New Roman" panose="02020603050405020304" pitchFamily="18" charset="0"/>
              </a:rPr>
              <a:t> of the Bridge Wing (Dip)</a:t>
            </a:r>
          </a:p>
          <a:p>
            <a:pPr marL="0" indent="0">
              <a:buNone/>
            </a:pPr>
            <a:endParaRPr lang="en-US" sz="1700" b="1" dirty="0">
              <a:solidFill>
                <a:schemeClr val="tx1"/>
              </a:solidFill>
              <a:latin typeface="Times New Roman" panose="02020603050405020304" pitchFamily="18" charset="0"/>
              <a:cs typeface="Times New Roman" panose="02020603050405020304" pitchFamily="18" charset="0"/>
            </a:endParaRPr>
          </a:p>
          <a:p>
            <a:pPr marL="0" indent="0">
              <a:buNone/>
            </a:pPr>
            <a:r>
              <a:rPr lang="en-US" sz="1700" b="1" dirty="0">
                <a:solidFill>
                  <a:schemeClr val="tx1"/>
                </a:solidFill>
                <a:latin typeface="Times New Roman" panose="02020603050405020304" pitchFamily="18" charset="0"/>
                <a:cs typeface="Times New Roman" panose="02020603050405020304" pitchFamily="18" charset="0"/>
              </a:rPr>
              <a:t>IC (Index Error). Measured On or Off the Arc. On the Arc – Subtract. Off the Arc – Add.</a:t>
            </a:r>
          </a:p>
          <a:p>
            <a:pPr marL="0" indent="0">
              <a:buNone/>
            </a:pPr>
            <a:endParaRPr lang="en-US" sz="1700" dirty="0">
              <a:solidFill>
                <a:schemeClr val="tx1"/>
              </a:solidFill>
            </a:endParaRPr>
          </a:p>
          <a:p>
            <a:pPr marL="0" indent="0">
              <a:buNone/>
            </a:pPr>
            <a:r>
              <a:rPr lang="en-US" sz="1700" b="1" dirty="0" err="1">
                <a:solidFill>
                  <a:schemeClr val="tx1"/>
                </a:solidFill>
                <a:latin typeface="Times New Roman" panose="02020603050405020304" pitchFamily="18" charset="0"/>
                <a:cs typeface="Times New Roman" panose="02020603050405020304" pitchFamily="18" charset="0"/>
              </a:rPr>
              <a:t>Environmentals</a:t>
            </a:r>
            <a:r>
              <a:rPr lang="en-US" sz="1700" b="1" dirty="0">
                <a:solidFill>
                  <a:schemeClr val="tx1"/>
                </a:solidFill>
                <a:latin typeface="Times New Roman" panose="02020603050405020304" pitchFamily="18" charset="0"/>
                <a:cs typeface="Times New Roman" panose="02020603050405020304" pitchFamily="18" charset="0"/>
              </a:rPr>
              <a:t> to account for refraction.</a:t>
            </a:r>
          </a:p>
          <a:p>
            <a:pPr marL="0" indent="0">
              <a:buNone/>
            </a:pPr>
            <a:endParaRPr lang="en-US" sz="1700" dirty="0">
              <a:solidFill>
                <a:schemeClr val="tx1"/>
              </a:solidFill>
            </a:endParaRPr>
          </a:p>
        </p:txBody>
      </p:sp>
      <p:sp>
        <p:nvSpPr>
          <p:cNvPr id="18" name="Oval 17">
            <a:extLst>
              <a:ext uri="{FF2B5EF4-FFF2-40B4-BE49-F238E27FC236}">
                <a16:creationId xmlns:a16="http://schemas.microsoft.com/office/drawing/2014/main" id="{F22F2902-238A-44BA-B2B9-18E67D3F44DD}"/>
              </a:ext>
            </a:extLst>
          </p:cNvPr>
          <p:cNvSpPr/>
          <p:nvPr/>
        </p:nvSpPr>
        <p:spPr>
          <a:xfrm>
            <a:off x="4038600" y="2773928"/>
            <a:ext cx="2711439" cy="5513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A445A5FC-A461-4079-81DB-C4C66BE28703}"/>
              </a:ext>
            </a:extLst>
          </p:cNvPr>
          <p:cNvSpPr/>
          <p:nvPr/>
        </p:nvSpPr>
        <p:spPr>
          <a:xfrm>
            <a:off x="4038600" y="3455298"/>
            <a:ext cx="2711439" cy="5513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FFCE011A-0B23-4778-B40D-20264BEAEB7C}"/>
              </a:ext>
            </a:extLst>
          </p:cNvPr>
          <p:cNvSpPr/>
          <p:nvPr/>
        </p:nvSpPr>
        <p:spPr>
          <a:xfrm>
            <a:off x="3894711" y="3867150"/>
            <a:ext cx="1371599" cy="823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8FA4E82A-5237-45AA-AC70-DEC05635CCAE}"/>
              </a:ext>
            </a:extLst>
          </p:cNvPr>
          <p:cNvSpPr txBox="1"/>
          <p:nvPr/>
        </p:nvSpPr>
        <p:spPr>
          <a:xfrm>
            <a:off x="8510" y="5901133"/>
            <a:ext cx="9144000" cy="92333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can input up to 26 observations. We should only need a minimum of 3 LOPs to get a fix. But we normally take 6-7 just in 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Oval 26">
            <a:extLst>
              <a:ext uri="{FF2B5EF4-FFF2-40B4-BE49-F238E27FC236}">
                <a16:creationId xmlns:a16="http://schemas.microsoft.com/office/drawing/2014/main" id="{5CCBA5FB-7450-4A26-BDC5-065107A2A587}"/>
              </a:ext>
            </a:extLst>
          </p:cNvPr>
          <p:cNvSpPr/>
          <p:nvPr/>
        </p:nvSpPr>
        <p:spPr>
          <a:xfrm>
            <a:off x="5382209" y="3867150"/>
            <a:ext cx="717264" cy="823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FBEE8FB9-4ED5-4F52-AE8F-0F4D0839B11F}"/>
              </a:ext>
            </a:extLst>
          </p:cNvPr>
          <p:cNvSpPr/>
          <p:nvPr/>
        </p:nvSpPr>
        <p:spPr>
          <a:xfrm>
            <a:off x="6251508" y="3914396"/>
            <a:ext cx="1901892" cy="823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572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11" end="1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8" grpId="0" animBg="1"/>
      <p:bldP spid="18" grpId="1" animBg="1"/>
      <p:bldP spid="19" grpId="0" animBg="1"/>
      <p:bldP spid="19" grpId="1" animBg="1"/>
      <p:bldP spid="20" grpId="0" animBg="1"/>
      <p:bldP spid="20" grpId="1" animBg="1"/>
      <p:bldP spid="26" grpId="0" animBg="1"/>
      <p:bldP spid="27" grpId="0" animBg="1"/>
      <p:bldP spid="27" grpId="1" animBg="1"/>
      <p:bldP spid="28" grpId="0" animBg="1"/>
      <p:bldP spid="2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Sights Reduction</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914400"/>
            <a:ext cx="44196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ontent Placeholder 4"/>
          <p:cNvSpPr>
            <a:spLocks noGrp="1"/>
          </p:cNvSpPr>
          <p:nvPr>
            <p:ph idx="12"/>
          </p:nvPr>
        </p:nvSpPr>
        <p:spPr>
          <a:xfrm>
            <a:off x="105793" y="1045695"/>
            <a:ext cx="3704208" cy="4633671"/>
          </a:xfrm>
        </p:spPr>
        <p:txBody>
          <a:bodyPr>
            <a:normAutofit/>
          </a:bodyPr>
          <a:lstStyle/>
          <a:p>
            <a:r>
              <a:rPr lang="en-US" sz="2600" b="1" dirty="0">
                <a:solidFill>
                  <a:schemeClr val="tx1"/>
                </a:solidFill>
                <a:latin typeface="Times New Roman" panose="02020603050405020304" pitchFamily="18" charset="0"/>
                <a:cs typeface="Times New Roman" panose="02020603050405020304" pitchFamily="18" charset="0"/>
              </a:rPr>
              <a:t>UT1-UTC</a:t>
            </a:r>
          </a:p>
          <a:p>
            <a:pPr lvl="1"/>
            <a:r>
              <a:rPr lang="en-US" sz="2400" b="1" dirty="0">
                <a:solidFill>
                  <a:schemeClr val="tx1"/>
                </a:solidFill>
                <a:latin typeface="Times New Roman" panose="02020603050405020304" pitchFamily="18" charset="0"/>
                <a:cs typeface="Times New Roman" panose="02020603050405020304" pitchFamily="18" charset="0"/>
              </a:rPr>
              <a:t>Difference from UTC displayed on GPS unit</a:t>
            </a:r>
          </a:p>
          <a:p>
            <a:pPr lvl="1"/>
            <a:r>
              <a:rPr lang="en-US" sz="2400" b="1" dirty="0">
                <a:solidFill>
                  <a:schemeClr val="tx1"/>
                </a:solidFill>
                <a:latin typeface="Times New Roman" panose="02020603050405020304" pitchFamily="18" charset="0"/>
                <a:cs typeface="Times New Roman" panose="02020603050405020304" pitchFamily="18" charset="0"/>
              </a:rPr>
              <a:t>Posted by USNO online</a:t>
            </a:r>
          </a:p>
          <a:p>
            <a:pPr lvl="1"/>
            <a:r>
              <a:rPr lang="en-US" sz="2400" b="1" dirty="0">
                <a:solidFill>
                  <a:schemeClr val="tx1"/>
                </a:solidFill>
                <a:latin typeface="Times New Roman" panose="02020603050405020304" pitchFamily="18" charset="0"/>
                <a:cs typeface="Times New Roman" panose="02020603050405020304" pitchFamily="18" charset="0"/>
              </a:rPr>
              <a:t>Less than one second</a:t>
            </a:r>
          </a:p>
          <a:p>
            <a:pPr lvl="1"/>
            <a:r>
              <a:rPr lang="en-US" sz="2400" b="1" dirty="0">
                <a:solidFill>
                  <a:schemeClr val="tx1"/>
                </a:solidFill>
                <a:latin typeface="Times New Roman" panose="02020603050405020304" pitchFamily="18" charset="0"/>
                <a:cs typeface="Times New Roman" panose="02020603050405020304" pitchFamily="18" charset="0"/>
              </a:rPr>
              <a:t>If unavailable, use zero</a:t>
            </a:r>
          </a:p>
          <a:p>
            <a:pPr lvl="1"/>
            <a:endParaRPr lang="en-US" sz="2600" dirty="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700" y="1861727"/>
            <a:ext cx="4343400" cy="39148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3" name="Straight Arrow Connector 2"/>
          <p:cNvCxnSpPr/>
          <p:nvPr/>
        </p:nvCxnSpPr>
        <p:spPr>
          <a:xfrm>
            <a:off x="2209800" y="1295400"/>
            <a:ext cx="5257800" cy="22860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3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3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Sight Reduction</a:t>
            </a:r>
          </a:p>
        </p:txBody>
      </p:sp>
      <p:sp>
        <p:nvSpPr>
          <p:cNvPr id="17" name="Content Placeholder 4"/>
          <p:cNvSpPr>
            <a:spLocks noGrp="1"/>
          </p:cNvSpPr>
          <p:nvPr>
            <p:ph idx="12"/>
          </p:nvPr>
        </p:nvSpPr>
        <p:spPr>
          <a:xfrm>
            <a:off x="105793" y="1045695"/>
            <a:ext cx="3525371" cy="2230905"/>
          </a:xfrm>
        </p:spPr>
        <p:txBody>
          <a:bodyPr>
            <a:normAutofit lnSpcReduction="10000"/>
          </a:bodyPr>
          <a:lstStyle/>
          <a:p>
            <a:pPr marL="0" indent="0">
              <a:buNone/>
            </a:pPr>
            <a:r>
              <a:rPr lang="en-US" dirty="0">
                <a:solidFill>
                  <a:schemeClr val="tx1"/>
                </a:solidFill>
              </a:rPr>
              <a:t>Fixes are calculated using the Altitude Intercept Method. </a:t>
            </a:r>
          </a:p>
          <a:p>
            <a:pPr marL="0" indent="0">
              <a:buNone/>
            </a:pPr>
            <a:endParaRPr lang="en-US" dirty="0">
              <a:solidFill>
                <a:schemeClr val="tx1"/>
              </a:solidFill>
            </a:endParaRPr>
          </a:p>
          <a:p>
            <a:pPr marL="0" indent="0">
              <a:buNone/>
            </a:pPr>
            <a:r>
              <a:rPr lang="en-US" dirty="0">
                <a:solidFill>
                  <a:schemeClr val="tx1"/>
                </a:solidFill>
              </a:rPr>
              <a:t>Desired time of Fix calculation is selected based on Observations. Usually, Time of Last Observation selected. </a:t>
            </a:r>
          </a:p>
          <a:p>
            <a:endParaRPr lang="en-US" dirty="0">
              <a:solidFill>
                <a:schemeClr val="tx1"/>
              </a:solidFill>
            </a:endParaRPr>
          </a:p>
          <a:p>
            <a:endParaRPr lang="en-US" dirty="0">
              <a:solidFill>
                <a:schemeClr val="tx1"/>
              </a:solidFill>
            </a:endParaRPr>
          </a:p>
          <a:p>
            <a:endParaRPr lang="en-US" sz="2600" dirty="0">
              <a:solidFill>
                <a:schemeClr val="tx1"/>
              </a:solidFill>
            </a:endParaRPr>
          </a:p>
          <a:p>
            <a:endParaRPr lang="en-US" sz="2400" dirty="0">
              <a:solidFill>
                <a:schemeClr val="tx1"/>
              </a:solidFill>
            </a:endParaRPr>
          </a:p>
          <a:p>
            <a:pPr lvl="1"/>
            <a:endParaRPr lang="en-US" sz="2600" dirty="0">
              <a:solidFill>
                <a:schemeClr val="tx1"/>
              </a:solidFill>
            </a:endParaRPr>
          </a:p>
        </p:txBody>
      </p:sp>
      <p:pic>
        <p:nvPicPr>
          <p:cNvPr id="3" name="Picture 2">
            <a:extLst>
              <a:ext uri="{FF2B5EF4-FFF2-40B4-BE49-F238E27FC236}">
                <a16:creationId xmlns:a16="http://schemas.microsoft.com/office/drawing/2014/main" id="{E4D81132-931E-40FF-92A3-013F44F50E67}"/>
              </a:ext>
            </a:extLst>
          </p:cNvPr>
          <p:cNvPicPr>
            <a:picLocks noChangeAspect="1"/>
          </p:cNvPicPr>
          <p:nvPr/>
        </p:nvPicPr>
        <p:blipFill rotWithShape="1">
          <a:blip r:embed="rId2"/>
          <a:srcRect l="-1" t="-1501" r="58334" b="54118"/>
          <a:stretch/>
        </p:blipFill>
        <p:spPr>
          <a:xfrm>
            <a:off x="3657600" y="1021775"/>
            <a:ext cx="5596841" cy="3580167"/>
          </a:xfrm>
          <a:prstGeom prst="rect">
            <a:avLst/>
          </a:prstGeom>
        </p:spPr>
      </p:pic>
      <p:pic>
        <p:nvPicPr>
          <p:cNvPr id="5" name="Picture 4">
            <a:extLst>
              <a:ext uri="{FF2B5EF4-FFF2-40B4-BE49-F238E27FC236}">
                <a16:creationId xmlns:a16="http://schemas.microsoft.com/office/drawing/2014/main" id="{5E210F4D-E539-4D6A-88BA-527630998A3B}"/>
              </a:ext>
            </a:extLst>
          </p:cNvPr>
          <p:cNvPicPr>
            <a:picLocks noChangeAspect="1"/>
          </p:cNvPicPr>
          <p:nvPr/>
        </p:nvPicPr>
        <p:blipFill rotWithShape="1">
          <a:blip r:embed="rId3"/>
          <a:srcRect l="36667" t="30741" r="36666" b="35185"/>
          <a:stretch/>
        </p:blipFill>
        <p:spPr>
          <a:xfrm>
            <a:off x="3827964" y="1264564"/>
            <a:ext cx="5598707" cy="4024071"/>
          </a:xfrm>
          <a:prstGeom prst="rect">
            <a:avLst/>
          </a:prstGeom>
        </p:spPr>
      </p:pic>
      <p:pic>
        <p:nvPicPr>
          <p:cNvPr id="9" name="Picture 8">
            <a:extLst>
              <a:ext uri="{FF2B5EF4-FFF2-40B4-BE49-F238E27FC236}">
                <a16:creationId xmlns:a16="http://schemas.microsoft.com/office/drawing/2014/main" id="{DBEB68AF-2D0C-4E53-8A63-070E421233FD}"/>
              </a:ext>
            </a:extLst>
          </p:cNvPr>
          <p:cNvPicPr>
            <a:picLocks noChangeAspect="1"/>
          </p:cNvPicPr>
          <p:nvPr/>
        </p:nvPicPr>
        <p:blipFill rotWithShape="1">
          <a:blip r:embed="rId4"/>
          <a:srcRect l="14194" t="6964" b="7647"/>
          <a:stretch/>
        </p:blipFill>
        <p:spPr>
          <a:xfrm>
            <a:off x="222770" y="1001260"/>
            <a:ext cx="8835505" cy="4945825"/>
          </a:xfrm>
          <a:prstGeom prst="rect">
            <a:avLst/>
          </a:prstGeom>
        </p:spPr>
      </p:pic>
      <p:sp>
        <p:nvSpPr>
          <p:cNvPr id="10" name="TextBox 9">
            <a:extLst>
              <a:ext uri="{FF2B5EF4-FFF2-40B4-BE49-F238E27FC236}">
                <a16:creationId xmlns:a16="http://schemas.microsoft.com/office/drawing/2014/main" id="{9C291CD8-11E1-4971-AEA5-0E5EF2C78CF4}"/>
              </a:ext>
            </a:extLst>
          </p:cNvPr>
          <p:cNvSpPr txBox="1"/>
          <p:nvPr/>
        </p:nvSpPr>
        <p:spPr>
          <a:xfrm>
            <a:off x="781484" y="2634506"/>
            <a:ext cx="2011768" cy="92333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Displays AP and plotted Lines of Position (LOPs) </a:t>
            </a:r>
          </a:p>
        </p:txBody>
      </p:sp>
      <p:sp>
        <p:nvSpPr>
          <p:cNvPr id="24" name="TextBox 23">
            <a:extLst>
              <a:ext uri="{FF2B5EF4-FFF2-40B4-BE49-F238E27FC236}">
                <a16:creationId xmlns:a16="http://schemas.microsoft.com/office/drawing/2014/main" id="{B1A55340-D009-46C3-BF2A-F98D69DFA270}"/>
              </a:ext>
            </a:extLst>
          </p:cNvPr>
          <p:cNvSpPr txBox="1"/>
          <p:nvPr/>
        </p:nvSpPr>
        <p:spPr>
          <a:xfrm>
            <a:off x="5015175" y="1066354"/>
            <a:ext cx="2011768"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Press Enter to get Solution</a:t>
            </a:r>
          </a:p>
        </p:txBody>
      </p:sp>
      <p:sp>
        <p:nvSpPr>
          <p:cNvPr id="25" name="Oval 24">
            <a:extLst>
              <a:ext uri="{FF2B5EF4-FFF2-40B4-BE49-F238E27FC236}">
                <a16:creationId xmlns:a16="http://schemas.microsoft.com/office/drawing/2014/main" id="{32CAA3E4-1AA8-4503-850A-1D42176CDEAB}"/>
              </a:ext>
            </a:extLst>
          </p:cNvPr>
          <p:cNvSpPr/>
          <p:nvPr/>
        </p:nvSpPr>
        <p:spPr>
          <a:xfrm>
            <a:off x="3284850" y="813046"/>
            <a:ext cx="1533525" cy="8330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2979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P spid="10"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8B6D7-8C4E-42E0-9376-F6A248A529E5}"/>
              </a:ext>
            </a:extLst>
          </p:cNvPr>
          <p:cNvPicPr>
            <a:picLocks noChangeAspect="1"/>
          </p:cNvPicPr>
          <p:nvPr/>
        </p:nvPicPr>
        <p:blipFill rotWithShape="1">
          <a:blip r:embed="rId2"/>
          <a:srcRect l="11666" t="4170" b="5906"/>
          <a:stretch/>
        </p:blipFill>
        <p:spPr>
          <a:xfrm>
            <a:off x="-27317" y="44450"/>
            <a:ext cx="9220915" cy="5280194"/>
          </a:xfrm>
          <a:prstGeom prst="rect">
            <a:avLst/>
          </a:prstGeom>
        </p:spPr>
      </p:pic>
      <p:sp>
        <p:nvSpPr>
          <p:cNvPr id="10" name="TextBox 9">
            <a:extLst>
              <a:ext uri="{FF2B5EF4-FFF2-40B4-BE49-F238E27FC236}">
                <a16:creationId xmlns:a16="http://schemas.microsoft.com/office/drawing/2014/main" id="{C3253F9B-CF81-40E8-AFE4-7787E0F32325}"/>
              </a:ext>
            </a:extLst>
          </p:cNvPr>
          <p:cNvSpPr txBox="1"/>
          <p:nvPr/>
        </p:nvSpPr>
        <p:spPr>
          <a:xfrm>
            <a:off x="5500583" y="2211092"/>
            <a:ext cx="3063284" cy="203132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Individual LOPs can be highlighted from the list at the Top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This allows easy identification of any LOP that might not have been accurate when sighted.</a:t>
            </a:r>
          </a:p>
        </p:txBody>
      </p:sp>
      <p:sp>
        <p:nvSpPr>
          <p:cNvPr id="11" name="Oval 10">
            <a:extLst>
              <a:ext uri="{FF2B5EF4-FFF2-40B4-BE49-F238E27FC236}">
                <a16:creationId xmlns:a16="http://schemas.microsoft.com/office/drawing/2014/main" id="{8BD9CA18-5464-4C58-AE87-401267A56F06}"/>
              </a:ext>
            </a:extLst>
          </p:cNvPr>
          <p:cNvSpPr/>
          <p:nvPr/>
        </p:nvSpPr>
        <p:spPr>
          <a:xfrm>
            <a:off x="7571506" y="228600"/>
            <a:ext cx="1533525" cy="8330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Oval 11">
            <a:extLst>
              <a:ext uri="{FF2B5EF4-FFF2-40B4-BE49-F238E27FC236}">
                <a16:creationId xmlns:a16="http://schemas.microsoft.com/office/drawing/2014/main" id="{239E05EC-8282-44E7-A64E-8CBC52015F11}"/>
              </a:ext>
            </a:extLst>
          </p:cNvPr>
          <p:cNvSpPr/>
          <p:nvPr/>
        </p:nvSpPr>
        <p:spPr>
          <a:xfrm rot="16610979">
            <a:off x="1767701" y="2825257"/>
            <a:ext cx="4539264" cy="8330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BCE783FB-8CFB-4AD0-BC94-FA1562981ECD}"/>
              </a:ext>
            </a:extLst>
          </p:cNvPr>
          <p:cNvSpPr txBox="1"/>
          <p:nvPr/>
        </p:nvSpPr>
        <p:spPr>
          <a:xfrm>
            <a:off x="289822" y="1201459"/>
            <a:ext cx="3063284" cy="147732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 Fix position appears here. It will provide an error of Latitude and Longitude to indicate the accuracy of the Fix.</a:t>
            </a:r>
          </a:p>
        </p:txBody>
      </p:sp>
      <p:sp>
        <p:nvSpPr>
          <p:cNvPr id="14" name="Oval 13">
            <a:extLst>
              <a:ext uri="{FF2B5EF4-FFF2-40B4-BE49-F238E27FC236}">
                <a16:creationId xmlns:a16="http://schemas.microsoft.com/office/drawing/2014/main" id="{5D9846DD-9093-4D99-B9CC-A2669ADB6356}"/>
              </a:ext>
            </a:extLst>
          </p:cNvPr>
          <p:cNvSpPr/>
          <p:nvPr/>
        </p:nvSpPr>
        <p:spPr>
          <a:xfrm>
            <a:off x="-66535" y="105635"/>
            <a:ext cx="752336" cy="8330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3D31246E-DA62-4B36-A4CE-7C9F493D856C}"/>
              </a:ext>
            </a:extLst>
          </p:cNvPr>
          <p:cNvPicPr>
            <a:picLocks noChangeAspect="1"/>
          </p:cNvPicPr>
          <p:nvPr/>
        </p:nvPicPr>
        <p:blipFill rotWithShape="1">
          <a:blip r:embed="rId2"/>
          <a:srcRect l="11666" t="4170" r="78583" b="78721"/>
          <a:stretch/>
        </p:blipFill>
        <p:spPr>
          <a:xfrm>
            <a:off x="3505200" y="327734"/>
            <a:ext cx="3452378" cy="3411130"/>
          </a:xfrm>
          <a:prstGeom prst="rect">
            <a:avLst/>
          </a:prstGeom>
        </p:spPr>
      </p:pic>
      <p:sp>
        <p:nvSpPr>
          <p:cNvPr id="16" name="Oval 15">
            <a:extLst>
              <a:ext uri="{FF2B5EF4-FFF2-40B4-BE49-F238E27FC236}">
                <a16:creationId xmlns:a16="http://schemas.microsoft.com/office/drawing/2014/main" id="{13EF01A4-385F-4719-B9A0-C60A7D79A8B8}"/>
              </a:ext>
            </a:extLst>
          </p:cNvPr>
          <p:cNvSpPr/>
          <p:nvPr/>
        </p:nvSpPr>
        <p:spPr>
          <a:xfrm>
            <a:off x="3505201" y="850142"/>
            <a:ext cx="2057400" cy="2350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123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4" grpId="1" animBg="1"/>
      <p:bldP spid="16" grpId="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Sights Reduction</a:t>
            </a:r>
          </a:p>
        </p:txBody>
      </p:sp>
      <p:sp>
        <p:nvSpPr>
          <p:cNvPr id="17" name="Content Placeholder 4"/>
          <p:cNvSpPr>
            <a:spLocks noGrp="1"/>
          </p:cNvSpPr>
          <p:nvPr>
            <p:ph idx="12"/>
          </p:nvPr>
        </p:nvSpPr>
        <p:spPr>
          <a:xfrm>
            <a:off x="128588" y="826571"/>
            <a:ext cx="3833811" cy="850900"/>
          </a:xfrm>
        </p:spPr>
        <p:txBody>
          <a:bodyPr>
            <a:noAutofit/>
          </a:bodyPr>
          <a:lstStyle/>
          <a:p>
            <a:pPr marL="0" indent="0">
              <a:buNone/>
            </a:pPr>
            <a:r>
              <a:rPr lang="en-US" sz="1700" b="1" dirty="0">
                <a:solidFill>
                  <a:schemeClr val="tx1"/>
                </a:solidFill>
                <a:latin typeface="Times New Roman" panose="02020603050405020304" pitchFamily="18" charset="0"/>
                <a:cs typeface="Times New Roman" panose="02020603050405020304" pitchFamily="18" charset="0"/>
              </a:rPr>
              <a:t>If an error is made when inputting a Sight, you can re-enter and adjust the Observation’s details. </a:t>
            </a:r>
          </a:p>
          <a:p>
            <a:pPr marL="0" indent="0">
              <a:buNone/>
            </a:pPr>
            <a:endParaRPr lang="en-US" sz="1700" dirty="0">
              <a:solidFill>
                <a:schemeClr val="tx1"/>
              </a:solidFill>
            </a:endParaRPr>
          </a:p>
          <a:p>
            <a:pPr marL="0" indent="0">
              <a:buNone/>
            </a:pPr>
            <a:endParaRPr lang="en-US" sz="1700" dirty="0">
              <a:solidFill>
                <a:schemeClr val="tx1"/>
              </a:solidFill>
            </a:endParaRPr>
          </a:p>
        </p:txBody>
      </p:sp>
      <p:pic>
        <p:nvPicPr>
          <p:cNvPr id="3" name="Picture 2">
            <a:extLst>
              <a:ext uri="{FF2B5EF4-FFF2-40B4-BE49-F238E27FC236}">
                <a16:creationId xmlns:a16="http://schemas.microsoft.com/office/drawing/2014/main" id="{341AED40-AEEF-4819-99FC-10D406DEB920}"/>
              </a:ext>
            </a:extLst>
          </p:cNvPr>
          <p:cNvPicPr>
            <a:picLocks noChangeAspect="1"/>
          </p:cNvPicPr>
          <p:nvPr/>
        </p:nvPicPr>
        <p:blipFill rotWithShape="1">
          <a:blip r:embed="rId2"/>
          <a:srcRect r="56667" b="36666"/>
          <a:stretch/>
        </p:blipFill>
        <p:spPr>
          <a:xfrm>
            <a:off x="3917589" y="918695"/>
            <a:ext cx="5097823" cy="4191000"/>
          </a:xfrm>
          <a:prstGeom prst="rect">
            <a:avLst/>
          </a:prstGeom>
        </p:spPr>
      </p:pic>
      <p:sp>
        <p:nvSpPr>
          <p:cNvPr id="20" name="Oval 19">
            <a:extLst>
              <a:ext uri="{FF2B5EF4-FFF2-40B4-BE49-F238E27FC236}">
                <a16:creationId xmlns:a16="http://schemas.microsoft.com/office/drawing/2014/main" id="{FFCE011A-0B23-4778-B40D-20264BEAEB7C}"/>
              </a:ext>
            </a:extLst>
          </p:cNvPr>
          <p:cNvSpPr/>
          <p:nvPr/>
        </p:nvSpPr>
        <p:spPr>
          <a:xfrm>
            <a:off x="3876675" y="1143000"/>
            <a:ext cx="1533525"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Content Placeholder 4">
            <a:extLst>
              <a:ext uri="{FF2B5EF4-FFF2-40B4-BE49-F238E27FC236}">
                <a16:creationId xmlns:a16="http://schemas.microsoft.com/office/drawing/2014/main" id="{FABE5FF1-A378-4BA2-81A7-08D98424AA35}"/>
              </a:ext>
            </a:extLst>
          </p:cNvPr>
          <p:cNvSpPr txBox="1">
            <a:spLocks/>
          </p:cNvSpPr>
          <p:nvPr/>
        </p:nvSpPr>
        <p:spPr>
          <a:xfrm>
            <a:off x="142965" y="1933618"/>
            <a:ext cx="3514635" cy="850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7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Once amended, you can re-calculate the Fix position.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85EE47B-1618-4E2D-BE5C-0011465D29F3}"/>
              </a:ext>
            </a:extLst>
          </p:cNvPr>
          <p:cNvPicPr>
            <a:picLocks noChangeAspect="1"/>
          </p:cNvPicPr>
          <p:nvPr/>
        </p:nvPicPr>
        <p:blipFill rotWithShape="1">
          <a:blip r:embed="rId3"/>
          <a:srcRect r="29048" b="6094"/>
          <a:stretch/>
        </p:blipFill>
        <p:spPr>
          <a:xfrm>
            <a:off x="3925468" y="1687535"/>
            <a:ext cx="5267325" cy="3921400"/>
          </a:xfrm>
          <a:prstGeom prst="rect">
            <a:avLst/>
          </a:prstGeom>
        </p:spPr>
      </p:pic>
    </p:spTree>
    <p:extLst>
      <p:ext uri="{BB962C8B-B14F-4D97-AF65-F5344CB8AC3E}">
        <p14:creationId xmlns:p14="http://schemas.microsoft.com/office/powerpoint/2010/main" val="303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uiExpand="1"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Planning Sights</a:t>
            </a:r>
          </a:p>
        </p:txBody>
      </p:sp>
      <p:sp>
        <p:nvSpPr>
          <p:cNvPr id="21" name="Content Placeholder 4"/>
          <p:cNvSpPr>
            <a:spLocks noGrp="1"/>
          </p:cNvSpPr>
          <p:nvPr>
            <p:ph idx="12"/>
          </p:nvPr>
        </p:nvSpPr>
        <p:spPr>
          <a:xfrm>
            <a:off x="105792" y="1045694"/>
            <a:ext cx="8581008" cy="4440706"/>
          </a:xfrm>
        </p:spPr>
        <p:txBody>
          <a:bodyPr>
            <a:normAutofit/>
          </a:bodyPr>
          <a:lstStyle/>
          <a:p>
            <a:r>
              <a:rPr lang="en-US" sz="2600" b="1" dirty="0">
                <a:solidFill>
                  <a:schemeClr val="tx1"/>
                </a:solidFill>
                <a:latin typeface="Times New Roman" panose="02020603050405020304" pitchFamily="18" charset="0"/>
                <a:cs typeface="Times New Roman" panose="02020603050405020304" pitchFamily="18" charset="0"/>
              </a:rPr>
              <a:t>The time is 0730R on 15 Mar 16. </a:t>
            </a:r>
          </a:p>
          <a:p>
            <a:r>
              <a:rPr lang="en-US" sz="2600" b="1" dirty="0">
                <a:solidFill>
                  <a:schemeClr val="tx1"/>
                </a:solidFill>
                <a:latin typeface="Times New Roman" panose="02020603050405020304" pitchFamily="18" charset="0"/>
                <a:cs typeface="Times New Roman" panose="02020603050405020304" pitchFamily="18" charset="0"/>
              </a:rPr>
              <a:t>You are in Annapolis (initial fix 38°58’N 076°30’W) and planning a transit to Cape Charles. </a:t>
            </a:r>
          </a:p>
          <a:p>
            <a:endParaRPr lang="en-US" sz="2600" b="1" dirty="0">
              <a:solidFill>
                <a:schemeClr val="tx1"/>
              </a:solidFill>
              <a:latin typeface="Times New Roman" panose="02020603050405020304" pitchFamily="18" charset="0"/>
              <a:cs typeface="Times New Roman" panose="02020603050405020304" pitchFamily="18" charset="0"/>
            </a:endParaRPr>
          </a:p>
          <a:p>
            <a:r>
              <a:rPr lang="en-US" sz="2600" b="1" dirty="0">
                <a:solidFill>
                  <a:schemeClr val="tx1"/>
                </a:solidFill>
                <a:latin typeface="Times New Roman" panose="02020603050405020304" pitchFamily="18" charset="0"/>
                <a:cs typeface="Times New Roman" panose="02020603050405020304" pitchFamily="18" charset="0"/>
              </a:rPr>
              <a:t>Planned course and speed is 150°T at 10kts</a:t>
            </a:r>
          </a:p>
          <a:p>
            <a:pPr lvl="1"/>
            <a:r>
              <a:rPr lang="en-US" sz="2600" b="1" dirty="0">
                <a:solidFill>
                  <a:schemeClr val="tx1"/>
                </a:solidFill>
                <a:latin typeface="Times New Roman" panose="02020603050405020304" pitchFamily="18" charset="0"/>
                <a:cs typeface="Times New Roman" panose="02020603050405020304" pitchFamily="18" charset="0"/>
              </a:rPr>
              <a:t>What will be the 3 best stars to use for a fix this evening?</a:t>
            </a:r>
          </a:p>
          <a:p>
            <a:pPr lvl="1"/>
            <a:r>
              <a:rPr lang="en-US" sz="2600" b="1" dirty="0">
                <a:solidFill>
                  <a:schemeClr val="tx1"/>
                </a:solidFill>
                <a:latin typeface="Times New Roman" panose="02020603050405020304" pitchFamily="18" charset="0"/>
                <a:cs typeface="Times New Roman" panose="02020603050405020304" pitchFamily="18" charset="0"/>
              </a:rPr>
              <a:t>At what time?</a:t>
            </a:r>
          </a:p>
          <a:p>
            <a:pPr lvl="1"/>
            <a:r>
              <a:rPr lang="en-US" sz="2600" b="1" dirty="0">
                <a:solidFill>
                  <a:schemeClr val="tx1"/>
                </a:solidFill>
                <a:latin typeface="Times New Roman" panose="02020603050405020304" pitchFamily="18" charset="0"/>
                <a:cs typeface="Times New Roman" panose="02020603050405020304" pitchFamily="18" charset="0"/>
              </a:rPr>
              <a:t>What will be their expected Azimuth and Altitude? </a:t>
            </a:r>
          </a:p>
          <a:p>
            <a:endParaRPr lang="en-US" sz="2400" b="1" dirty="0">
              <a:solidFill>
                <a:schemeClr val="tx1"/>
              </a:solidFill>
              <a:latin typeface="Times New Roman" panose="02020603050405020304" pitchFamily="18" charset="0"/>
              <a:cs typeface="Times New Roman" panose="02020603050405020304" pitchFamily="18" charset="0"/>
            </a:endParaRPr>
          </a:p>
          <a:p>
            <a:pPr lvl="1"/>
            <a:endParaRPr lang="en-US" sz="2600" dirty="0">
              <a:solidFill>
                <a:schemeClr val="tx1"/>
              </a:solidFill>
            </a:endParaRPr>
          </a:p>
        </p:txBody>
      </p:sp>
    </p:spTree>
    <p:extLst>
      <p:ext uri="{BB962C8B-B14F-4D97-AF65-F5344CB8AC3E}">
        <p14:creationId xmlns:p14="http://schemas.microsoft.com/office/powerpoint/2010/main" val="367589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Planning Sights</a:t>
            </a:r>
          </a:p>
          <a:p>
            <a:endParaRPr lang="en-US" dirty="0">
              <a:solidFill>
                <a:schemeClr val="tx1"/>
              </a:solidFill>
            </a:endParaRPr>
          </a:p>
        </p:txBody>
      </p:sp>
      <p:sp>
        <p:nvSpPr>
          <p:cNvPr id="6" name="AutoShape 4" descr="Image result for celestial navigation iphone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AutoShape 6" descr="Image result for celestial navigation iphone applicati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Content Placeholder 4"/>
          <p:cNvSpPr>
            <a:spLocks noGrp="1"/>
          </p:cNvSpPr>
          <p:nvPr>
            <p:ph idx="12"/>
          </p:nvPr>
        </p:nvSpPr>
        <p:spPr>
          <a:xfrm>
            <a:off x="105792" y="1045695"/>
            <a:ext cx="2332608" cy="630706"/>
          </a:xfrm>
        </p:spPr>
        <p:txBody>
          <a:bodyPr>
            <a:normAutofit fontScale="92500"/>
          </a:bodyPr>
          <a:lstStyle/>
          <a:p>
            <a:r>
              <a:rPr lang="en-US" sz="2600" b="1" dirty="0">
                <a:solidFill>
                  <a:schemeClr val="tx1"/>
                </a:solidFill>
                <a:latin typeface="Times New Roman" panose="02020603050405020304" pitchFamily="18" charset="0"/>
                <a:cs typeface="Times New Roman" panose="02020603050405020304" pitchFamily="18" charset="0"/>
              </a:rPr>
              <a:t>Set Initial Fix</a:t>
            </a:r>
          </a:p>
          <a:p>
            <a:pPr lvl="1"/>
            <a:endParaRPr lang="en-US" sz="2600" dirty="0">
              <a:solidFill>
                <a:schemeClr val="tx1"/>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58" y="1600200"/>
            <a:ext cx="2943225" cy="2343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14600"/>
            <a:ext cx="37719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0138" y="4652962"/>
            <a:ext cx="4238625" cy="7715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1275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74E821-1C6D-42A9-AF0A-AE7E7441FBB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774461788"/>
              </p:ext>
            </p:extLst>
          </p:nvPr>
        </p:nvGraphicFramePr>
        <p:xfrm>
          <a:off x="152400" y="1780316"/>
          <a:ext cx="8781982" cy="4555748"/>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7589">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28142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Practical application of STELLA.</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Nautical Almanac function.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How to input an Initial Fix.</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How to calculate Gyro Error using a Celestial Body.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UNDERSTAND How to calculate the time of SR/SS/Twilight based on DR position.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UNDERSTAND How to identify Celestial Bodies using the Sky Chart and Selected Stars functions.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UNDERSTAND How to input Sights (Observations) and corrections.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How to generate a Celestial Fix using the Altitude Intercept Method in STELLA.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UNDERSTAND How to generate a Celestial Fix using Sun Run Sun.</a:t>
                      </a: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Planning Sights</a:t>
            </a:r>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76" y="1828800"/>
            <a:ext cx="3602421" cy="2057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495" y="2438400"/>
            <a:ext cx="3581400" cy="2440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00400"/>
            <a:ext cx="38290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ontent Placeholder 4"/>
          <p:cNvSpPr>
            <a:spLocks noGrp="1"/>
          </p:cNvSpPr>
          <p:nvPr>
            <p:ph idx="12"/>
          </p:nvPr>
        </p:nvSpPr>
        <p:spPr>
          <a:xfrm>
            <a:off x="105792" y="1045695"/>
            <a:ext cx="3780408" cy="630706"/>
          </a:xfrm>
        </p:spPr>
        <p:txBody>
          <a:bodyPr>
            <a:normAutofit/>
          </a:bodyPr>
          <a:lstStyle/>
          <a:p>
            <a:r>
              <a:rPr lang="en-US" sz="2600" b="1" dirty="0">
                <a:solidFill>
                  <a:schemeClr val="tx1"/>
                </a:solidFill>
                <a:latin typeface="Times New Roman" panose="02020603050405020304" pitchFamily="18" charset="0"/>
                <a:cs typeface="Times New Roman" panose="02020603050405020304" pitchFamily="18" charset="0"/>
              </a:rPr>
              <a:t>Or update position…</a:t>
            </a:r>
          </a:p>
        </p:txBody>
      </p:sp>
    </p:spTree>
    <p:extLst>
      <p:ext uri="{BB962C8B-B14F-4D97-AF65-F5344CB8AC3E}">
        <p14:creationId xmlns:p14="http://schemas.microsoft.com/office/powerpoint/2010/main" val="295750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Planning Sights</a:t>
            </a:r>
          </a:p>
        </p:txBody>
      </p:sp>
      <p:sp>
        <p:nvSpPr>
          <p:cNvPr id="21" name="Content Placeholder 4"/>
          <p:cNvSpPr>
            <a:spLocks noGrp="1"/>
          </p:cNvSpPr>
          <p:nvPr>
            <p:ph idx="12"/>
          </p:nvPr>
        </p:nvSpPr>
        <p:spPr>
          <a:xfrm>
            <a:off x="-381000" y="896510"/>
            <a:ext cx="7010400" cy="5351890"/>
          </a:xfrm>
        </p:spPr>
        <p:txBody>
          <a:bodyPr>
            <a:normAutofit/>
          </a:bodyPr>
          <a:lstStyle/>
          <a:p>
            <a:pPr lvl="1"/>
            <a:r>
              <a:rPr lang="en-US" b="1" dirty="0">
                <a:solidFill>
                  <a:schemeClr val="tx1"/>
                </a:solidFill>
                <a:latin typeface="Times New Roman" panose="02020603050405020304" pitchFamily="18" charset="0"/>
                <a:cs typeface="Times New Roman" panose="02020603050405020304" pitchFamily="18" charset="0"/>
              </a:rPr>
              <a:t>What will be the 3 best stars to use for a fix this evening and at what time?</a:t>
            </a:r>
          </a:p>
          <a:p>
            <a:pPr lvl="2"/>
            <a:r>
              <a:rPr lang="en-US" b="1" dirty="0">
                <a:solidFill>
                  <a:schemeClr val="tx1"/>
                </a:solidFill>
                <a:latin typeface="Times New Roman" panose="02020603050405020304" pitchFamily="18" charset="0"/>
                <a:cs typeface="Times New Roman" panose="02020603050405020304" pitchFamily="18" charset="0"/>
              </a:rPr>
              <a:t>HAMAL</a:t>
            </a:r>
          </a:p>
          <a:p>
            <a:pPr lvl="2"/>
            <a:r>
              <a:rPr lang="en-US" b="1" dirty="0">
                <a:solidFill>
                  <a:schemeClr val="tx1"/>
                </a:solidFill>
                <a:latin typeface="Times New Roman" panose="02020603050405020304" pitchFamily="18" charset="0"/>
                <a:cs typeface="Times New Roman" panose="02020603050405020304" pitchFamily="18" charset="0"/>
              </a:rPr>
              <a:t>SIRIUS</a:t>
            </a:r>
          </a:p>
          <a:p>
            <a:pPr lvl="2"/>
            <a:r>
              <a:rPr lang="en-US" b="1" dirty="0">
                <a:solidFill>
                  <a:schemeClr val="tx1"/>
                </a:solidFill>
                <a:latin typeface="Times New Roman" panose="02020603050405020304" pitchFamily="18" charset="0"/>
                <a:cs typeface="Times New Roman" panose="02020603050405020304" pitchFamily="18" charset="0"/>
              </a:rPr>
              <a:t>DUBHE</a:t>
            </a:r>
          </a:p>
          <a:p>
            <a:pPr marL="457200" lvl="1" indent="0">
              <a:buNone/>
            </a:pPr>
            <a:endParaRPr lang="en-US" sz="2600" dirty="0">
              <a:solidFill>
                <a:schemeClr val="tx1"/>
              </a:solidFill>
            </a:endParaRPr>
          </a:p>
          <a:p>
            <a:pPr marL="457200" lvl="1" indent="0">
              <a:buNone/>
            </a:pPr>
            <a:endParaRPr lang="en-US" sz="2600" dirty="0">
              <a:solidFill>
                <a:schemeClr val="tx1"/>
              </a:solidFill>
            </a:endParaRPr>
          </a:p>
          <a:p>
            <a:pPr marL="457200" lvl="1" indent="0">
              <a:buNone/>
            </a:pPr>
            <a:endParaRPr lang="en-US" sz="3300" dirty="0">
              <a:solidFill>
                <a:schemeClr val="tx1"/>
              </a:solidFill>
            </a:endParaRPr>
          </a:p>
          <a:p>
            <a:pPr marL="457200" lvl="1" indent="0">
              <a:buNone/>
            </a:pPr>
            <a:endParaRPr lang="en-US" sz="3300" dirty="0">
              <a:solidFill>
                <a:schemeClr val="tx1"/>
              </a:solidFill>
            </a:endParaRPr>
          </a:p>
          <a:p>
            <a:pPr lvl="1"/>
            <a:r>
              <a:rPr lang="en-US" sz="2600" b="1" dirty="0">
                <a:solidFill>
                  <a:schemeClr val="tx1"/>
                </a:solidFill>
                <a:latin typeface="Times New Roman" panose="02020603050405020304" pitchFamily="18" charset="0"/>
                <a:cs typeface="Times New Roman" panose="02020603050405020304" pitchFamily="18" charset="0"/>
              </a:rPr>
              <a:t>What will be their expected Azimuth and Altitude? </a:t>
            </a:r>
          </a:p>
          <a:p>
            <a:pPr marL="0" indent="0">
              <a:buNone/>
            </a:pPr>
            <a:endParaRPr lang="en-US" sz="2400" dirty="0">
              <a:solidFill>
                <a:schemeClr val="tx1"/>
              </a:solidFill>
            </a:endParaRPr>
          </a:p>
        </p:txBody>
      </p:sp>
      <p:sp>
        <p:nvSpPr>
          <p:cNvPr id="2" name="Rectangle 1"/>
          <p:cNvSpPr/>
          <p:nvPr/>
        </p:nvSpPr>
        <p:spPr>
          <a:xfrm>
            <a:off x="647330" y="6031138"/>
            <a:ext cx="2895600" cy="400110"/>
          </a:xfrm>
          <a:prstGeom prst="rect">
            <a:avLst/>
          </a:prstGeom>
        </p:spPr>
        <p:txBody>
          <a:bodyPr wrap="square">
            <a:spAutoFit/>
          </a:bodyPr>
          <a:lstStyle/>
          <a:p>
            <a:pPr marL="53975" marR="0" lvl="2"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HAMAL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Hc</a:t>
            </a:r>
            <a:r>
              <a:rPr kumimoji="0" lang="en-US" sz="2000" b="0" i="0" u="none" strike="noStrike" kern="1200" cap="none" spc="0" normalizeH="0" baseline="0" noProof="0" dirty="0">
                <a:ln>
                  <a:noFill/>
                </a:ln>
                <a:solidFill>
                  <a:prstClr val="black"/>
                </a:solidFill>
                <a:effectLst/>
                <a:uLnTx/>
                <a:uFillTx/>
                <a:latin typeface="Calibri"/>
                <a:ea typeface="+mn-ea"/>
                <a:cs typeface="+mn-cs"/>
              </a:rPr>
              <a:t> 42°, Zn 269°T</a:t>
            </a:r>
          </a:p>
        </p:txBody>
      </p:sp>
      <p:sp>
        <p:nvSpPr>
          <p:cNvPr id="17" name="Rectangle 16"/>
          <p:cNvSpPr/>
          <p:nvPr/>
        </p:nvSpPr>
        <p:spPr>
          <a:xfrm>
            <a:off x="3475839" y="6025244"/>
            <a:ext cx="2895600" cy="400110"/>
          </a:xfrm>
          <a:prstGeom prst="rect">
            <a:avLst/>
          </a:prstGeom>
        </p:spPr>
        <p:txBody>
          <a:bodyPr wrap="square">
            <a:spAutoFit/>
          </a:bodyPr>
          <a:lstStyle/>
          <a:p>
            <a:pPr marL="53975" marR="0" lvl="2"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SIRIUS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Hc</a:t>
            </a:r>
            <a:r>
              <a:rPr kumimoji="0" lang="en-US" sz="2000" b="0" i="0" u="none" strike="noStrike" kern="1200" cap="none" spc="0" normalizeH="0" baseline="0" noProof="0" dirty="0">
                <a:ln>
                  <a:noFill/>
                </a:ln>
                <a:solidFill>
                  <a:prstClr val="black"/>
                </a:solidFill>
                <a:effectLst/>
                <a:uLnTx/>
                <a:uFillTx/>
                <a:latin typeface="Calibri"/>
                <a:ea typeface="+mn-ea"/>
                <a:cs typeface="+mn-cs"/>
              </a:rPr>
              <a:t> 34°, Zn 162°T</a:t>
            </a:r>
          </a:p>
        </p:txBody>
      </p:sp>
      <p:sp>
        <p:nvSpPr>
          <p:cNvPr id="18" name="Rectangle 17"/>
          <p:cNvSpPr/>
          <p:nvPr/>
        </p:nvSpPr>
        <p:spPr>
          <a:xfrm>
            <a:off x="6261683" y="6026908"/>
            <a:ext cx="2895600" cy="400110"/>
          </a:xfrm>
          <a:prstGeom prst="rect">
            <a:avLst/>
          </a:prstGeom>
        </p:spPr>
        <p:txBody>
          <a:bodyPr wrap="square">
            <a:spAutoFit/>
          </a:bodyPr>
          <a:lstStyle/>
          <a:p>
            <a:pPr marL="53975" marR="0" lvl="2"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DUBHE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Hc</a:t>
            </a:r>
            <a:r>
              <a:rPr kumimoji="0" lang="en-US" sz="2000" b="0" i="0" u="none" strike="noStrike" kern="1200" cap="none" spc="0" normalizeH="0" baseline="0" noProof="0" dirty="0">
                <a:ln>
                  <a:noFill/>
                </a:ln>
                <a:solidFill>
                  <a:prstClr val="black"/>
                </a:solidFill>
                <a:effectLst/>
                <a:uLnTx/>
                <a:uFillTx/>
                <a:latin typeface="Calibri"/>
                <a:ea typeface="+mn-ea"/>
                <a:cs typeface="+mn-cs"/>
              </a:rPr>
              <a:t> 37°, Zn 036°T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930" y="1524000"/>
            <a:ext cx="39657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025" y="1981200"/>
            <a:ext cx="3975564" cy="2824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47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randombar(horizontal)">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bldLvl="3"/>
      <p:bldP spid="2"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Planning Sights</a:t>
            </a:r>
          </a:p>
        </p:txBody>
      </p:sp>
      <p:sp>
        <p:nvSpPr>
          <p:cNvPr id="21" name="Content Placeholder 4"/>
          <p:cNvSpPr>
            <a:spLocks noGrp="1"/>
          </p:cNvSpPr>
          <p:nvPr>
            <p:ph idx="12"/>
          </p:nvPr>
        </p:nvSpPr>
        <p:spPr>
          <a:xfrm>
            <a:off x="-304800" y="1066800"/>
            <a:ext cx="9220200" cy="4612566"/>
          </a:xfrm>
        </p:spPr>
        <p:txBody>
          <a:bodyPr>
            <a:normAutofit lnSpcReduction="10000"/>
          </a:bodyPr>
          <a:lstStyle/>
          <a:p>
            <a:pPr lvl="1"/>
            <a:r>
              <a:rPr lang="en-US" sz="2600" dirty="0">
                <a:solidFill>
                  <a:schemeClr val="tx1"/>
                </a:solidFill>
              </a:rPr>
              <a:t>Using these three stars, you observe the following star sights:</a:t>
            </a:r>
          </a:p>
          <a:p>
            <a:pPr marL="914400" lvl="2" indent="0">
              <a:buNone/>
            </a:pPr>
            <a:r>
              <a:rPr lang="en-US" sz="2600" dirty="0">
                <a:solidFill>
                  <a:schemeClr val="tx1"/>
                </a:solidFill>
              </a:rPr>
              <a:t>		Altitude (H</a:t>
            </a:r>
            <a:r>
              <a:rPr lang="en-US" sz="1800" dirty="0">
                <a:solidFill>
                  <a:schemeClr val="tx1"/>
                </a:solidFill>
              </a:rPr>
              <a:t>s</a:t>
            </a:r>
            <a:r>
              <a:rPr lang="en-US" sz="2600" dirty="0">
                <a:solidFill>
                  <a:schemeClr val="tx1"/>
                </a:solidFill>
              </a:rPr>
              <a:t>)                 Time(R)          Quality</a:t>
            </a:r>
          </a:p>
          <a:p>
            <a:pPr lvl="2"/>
            <a:r>
              <a:rPr lang="en-US" sz="2600" dirty="0">
                <a:solidFill>
                  <a:schemeClr val="tx1"/>
                </a:solidFill>
              </a:rPr>
              <a:t>SIRIUS               34°07’		 1808:11R           Good</a:t>
            </a:r>
          </a:p>
          <a:p>
            <a:pPr lvl="2"/>
            <a:r>
              <a:rPr lang="en-US" sz="2600" dirty="0">
                <a:solidFill>
                  <a:schemeClr val="tx1"/>
                </a:solidFill>
              </a:rPr>
              <a:t>HAMAL             43°32’		 1807:31R             </a:t>
            </a:r>
            <a:r>
              <a:rPr lang="en-US" sz="2600" dirty="0" err="1">
                <a:solidFill>
                  <a:schemeClr val="tx1"/>
                </a:solidFill>
              </a:rPr>
              <a:t>Avg</a:t>
            </a:r>
            <a:endParaRPr lang="en-US" sz="2600" dirty="0">
              <a:solidFill>
                <a:schemeClr val="tx1"/>
              </a:solidFill>
            </a:endParaRPr>
          </a:p>
          <a:p>
            <a:pPr lvl="2"/>
            <a:r>
              <a:rPr lang="en-US" sz="2600" dirty="0">
                <a:solidFill>
                  <a:schemeClr val="tx1"/>
                </a:solidFill>
              </a:rPr>
              <a:t>DUBHE              36°24’		 1812:44R           Good</a:t>
            </a:r>
          </a:p>
          <a:p>
            <a:pPr lvl="2"/>
            <a:endParaRPr lang="en-US" sz="2600" dirty="0">
              <a:solidFill>
                <a:schemeClr val="tx1"/>
              </a:solidFill>
            </a:endParaRPr>
          </a:p>
          <a:p>
            <a:pPr lvl="1"/>
            <a:r>
              <a:rPr lang="en-US" sz="2600" dirty="0">
                <a:solidFill>
                  <a:schemeClr val="tx1"/>
                </a:solidFill>
              </a:rPr>
              <a:t>Index Error 1°00’ Minute Off the Arc </a:t>
            </a:r>
          </a:p>
          <a:p>
            <a:pPr marL="457200" lvl="1" indent="0">
              <a:buNone/>
            </a:pPr>
            <a:r>
              <a:rPr lang="en-US" sz="2600" dirty="0">
                <a:solidFill>
                  <a:schemeClr val="tx1"/>
                </a:solidFill>
              </a:rPr>
              <a:t>		(Correction added therefore Positive +1.0’ Minute).</a:t>
            </a:r>
          </a:p>
          <a:p>
            <a:pPr lvl="1"/>
            <a:r>
              <a:rPr lang="en-US" sz="2600" dirty="0">
                <a:solidFill>
                  <a:schemeClr val="tx1"/>
                </a:solidFill>
              </a:rPr>
              <a:t>Height of Eye 15 feet</a:t>
            </a:r>
          </a:p>
          <a:p>
            <a:pPr lvl="1"/>
            <a:r>
              <a:rPr lang="en-US" sz="2600" dirty="0">
                <a:solidFill>
                  <a:schemeClr val="tx1"/>
                </a:solidFill>
              </a:rPr>
              <a:t>Temp 50°F , Barometer 1011mb</a:t>
            </a:r>
          </a:p>
          <a:p>
            <a:pPr lvl="2"/>
            <a:endParaRPr lang="en-US" sz="2600" dirty="0">
              <a:solidFill>
                <a:schemeClr val="tx1"/>
              </a:solidFill>
            </a:endParaRPr>
          </a:p>
          <a:p>
            <a:pPr marL="0" indent="0">
              <a:buNone/>
            </a:pPr>
            <a:endParaRPr lang="en-US" sz="2400" dirty="0">
              <a:solidFill>
                <a:schemeClr val="tx1"/>
              </a:solidFill>
            </a:endParaRPr>
          </a:p>
        </p:txBody>
      </p:sp>
    </p:spTree>
    <p:extLst>
      <p:ext uri="{BB962C8B-B14F-4D97-AF65-F5344CB8AC3E}">
        <p14:creationId xmlns:p14="http://schemas.microsoft.com/office/powerpoint/2010/main" val="198499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Taking Sights</a:t>
            </a:r>
          </a:p>
        </p:txBody>
      </p:sp>
      <p:pic>
        <p:nvPicPr>
          <p:cNvPr id="41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 y="868008"/>
            <a:ext cx="5229225" cy="2533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71600"/>
            <a:ext cx="441960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52600"/>
            <a:ext cx="44196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25" y="2171792"/>
            <a:ext cx="4410075"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2" y="2612316"/>
            <a:ext cx="460057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133" y="4191000"/>
            <a:ext cx="5600700" cy="1247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532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Taking Sights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7896225" cy="27336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3810000"/>
            <a:ext cx="2828925"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4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p:cNvSpPr>
            <a:spLocks noGrp="1"/>
          </p:cNvSpPr>
          <p:nvPr>
            <p:ph type="subTitle" idx="1"/>
          </p:nvPr>
        </p:nvSpPr>
        <p:spPr>
          <a:xfrm>
            <a:off x="66675" y="228600"/>
            <a:ext cx="8991600" cy="609600"/>
          </a:xfrm>
        </p:spPr>
        <p:txBody>
          <a:bodyPr/>
          <a:lstStyle/>
          <a:p>
            <a:r>
              <a:rPr lang="en-US" b="1" dirty="0">
                <a:solidFill>
                  <a:schemeClr val="tx1"/>
                </a:solidFill>
              </a:rPr>
              <a:t>Practical Example – Taking Sights</a:t>
            </a:r>
          </a:p>
        </p:txBody>
      </p:sp>
      <p:sp>
        <p:nvSpPr>
          <p:cNvPr id="12" name="Rectangle 11"/>
          <p:cNvSpPr/>
          <p:nvPr/>
        </p:nvSpPr>
        <p:spPr>
          <a:xfrm>
            <a:off x="2362200" y="5216843"/>
            <a:ext cx="6306792" cy="400110"/>
          </a:xfrm>
          <a:prstGeom prst="rect">
            <a:avLst/>
          </a:prstGeom>
        </p:spPr>
        <p:txBody>
          <a:bodyPr wrap="square">
            <a:spAutoFit/>
          </a:bodyPr>
          <a:lstStyle/>
          <a:p>
            <a:pPr marL="53975" marR="0" lvl="2"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1812:44R on 15 Mar 16 at 36°50.1N 076°34.0W</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69152"/>
            <a:ext cx="7086600" cy="42476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398" y="1371599"/>
            <a:ext cx="5850002" cy="3866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077200" y="2133600"/>
            <a:ext cx="9065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DR</a:t>
            </a:r>
          </a:p>
        </p:txBody>
      </p:sp>
      <p:cxnSp>
        <p:nvCxnSpPr>
          <p:cNvPr id="4" name="Straight Arrow Connector 3"/>
          <p:cNvCxnSpPr/>
          <p:nvPr/>
        </p:nvCxnSpPr>
        <p:spPr>
          <a:xfrm flipH="1">
            <a:off x="6477000" y="2438400"/>
            <a:ext cx="1600200" cy="914400"/>
          </a:xfrm>
          <a:prstGeom prst="straightConnector1">
            <a:avLst/>
          </a:prstGeom>
          <a:ln>
            <a:solidFill>
              <a:srgbClr val="27F94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86817" y="3733800"/>
            <a:ext cx="90653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What Type of Fix is This?</a:t>
            </a:r>
          </a:p>
        </p:txBody>
      </p:sp>
      <p:cxnSp>
        <p:nvCxnSpPr>
          <p:cNvPr id="15" name="Straight Arrow Connector 14"/>
          <p:cNvCxnSpPr/>
          <p:nvPr/>
        </p:nvCxnSpPr>
        <p:spPr>
          <a:xfrm flipH="1">
            <a:off x="5257800" y="4231689"/>
            <a:ext cx="2895600" cy="0"/>
          </a:xfrm>
          <a:prstGeom prst="straightConnector1">
            <a:avLst/>
          </a:prstGeom>
          <a:ln>
            <a:solidFill>
              <a:schemeClr val="tx2">
                <a:lumMod val="60000"/>
                <a:lumOff val="4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04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animEffect transition="in" filter="wipe(down)">
                                      <p:cBhvr>
                                        <p:cTn id="11" dur="500"/>
                                        <p:tgtEl>
                                          <p:spTgt spid="615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Celestial Fix using the Sun (Sun Run Sun)</a:t>
            </a:r>
          </a:p>
        </p:txBody>
      </p:sp>
      <p:sp>
        <p:nvSpPr>
          <p:cNvPr id="21" name="Content Placeholder 4"/>
          <p:cNvSpPr>
            <a:spLocks noGrp="1"/>
          </p:cNvSpPr>
          <p:nvPr>
            <p:ph idx="12"/>
          </p:nvPr>
        </p:nvSpPr>
        <p:spPr>
          <a:xfrm>
            <a:off x="105792" y="1045694"/>
            <a:ext cx="8581008" cy="2078506"/>
          </a:xfrm>
        </p:spPr>
        <p:txBody>
          <a:bodyPr>
            <a:normAutofit fontScale="92500"/>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Using Observations of only the Sun, at different times of the day, we can get a Running Fix. </a:t>
            </a:r>
          </a:p>
          <a:p>
            <a:pPr marL="0" indent="0">
              <a:buNone/>
            </a:pPr>
            <a:r>
              <a:rPr lang="en-US" b="1" dirty="0">
                <a:solidFill>
                  <a:schemeClr val="tx1"/>
                </a:solidFill>
                <a:latin typeface="Times New Roman" panose="02020603050405020304" pitchFamily="18" charset="0"/>
                <a:cs typeface="Times New Roman" panose="02020603050405020304" pitchFamily="18" charset="0"/>
              </a:rPr>
              <a:t>Fixes are usually taken in the Morning, at Local Area Noon and in the Afternoon. </a:t>
            </a:r>
          </a:p>
          <a:p>
            <a:pPr marL="0" indent="0">
              <a:buNone/>
            </a:pPr>
            <a:r>
              <a:rPr lang="en-US" b="1" dirty="0">
                <a:solidFill>
                  <a:schemeClr val="tx1"/>
                </a:solidFill>
                <a:latin typeface="Times New Roman" panose="02020603050405020304" pitchFamily="18" charset="0"/>
                <a:cs typeface="Times New Roman" panose="02020603050405020304" pitchFamily="18" charset="0"/>
              </a:rPr>
              <a:t>The Altitude of the Sun needs to high enough above the Visible Horizon to get an accurate measurement with enough change between GP and Altitude to get an accurate fix.</a:t>
            </a:r>
          </a:p>
          <a:p>
            <a:endParaRPr lang="en-US" dirty="0">
              <a:solidFill>
                <a:schemeClr val="tx1"/>
              </a:solidFill>
            </a:endParaRPr>
          </a:p>
          <a:p>
            <a:pPr lvl="1"/>
            <a:endParaRPr lang="en-US" dirty="0">
              <a:solidFill>
                <a:schemeClr val="tx1"/>
              </a:solidFill>
            </a:endParaRPr>
          </a:p>
        </p:txBody>
      </p:sp>
      <p:pic>
        <p:nvPicPr>
          <p:cNvPr id="5" name="Picture 4">
            <a:extLst>
              <a:ext uri="{FF2B5EF4-FFF2-40B4-BE49-F238E27FC236}">
                <a16:creationId xmlns:a16="http://schemas.microsoft.com/office/drawing/2014/main" id="{A5BE42ED-B436-4086-A8DD-52D7FE7E448E}"/>
              </a:ext>
            </a:extLst>
          </p:cNvPr>
          <p:cNvPicPr>
            <a:picLocks noChangeAspect="1"/>
          </p:cNvPicPr>
          <p:nvPr/>
        </p:nvPicPr>
        <p:blipFill rotWithShape="1">
          <a:blip r:embed="rId2"/>
          <a:srcRect r="75833" b="75185"/>
          <a:stretch/>
        </p:blipFill>
        <p:spPr>
          <a:xfrm>
            <a:off x="4876799" y="3021056"/>
            <a:ext cx="4268355" cy="2465343"/>
          </a:xfrm>
          <a:prstGeom prst="rect">
            <a:avLst/>
          </a:prstGeom>
        </p:spPr>
      </p:pic>
      <p:pic>
        <p:nvPicPr>
          <p:cNvPr id="7" name="Picture 6">
            <a:extLst>
              <a:ext uri="{FF2B5EF4-FFF2-40B4-BE49-F238E27FC236}">
                <a16:creationId xmlns:a16="http://schemas.microsoft.com/office/drawing/2014/main" id="{C982045D-CBD0-4699-A30E-2CF0339E3FCD}"/>
              </a:ext>
            </a:extLst>
          </p:cNvPr>
          <p:cNvPicPr>
            <a:picLocks noChangeAspect="1"/>
          </p:cNvPicPr>
          <p:nvPr/>
        </p:nvPicPr>
        <p:blipFill rotWithShape="1">
          <a:blip r:embed="rId3"/>
          <a:srcRect l="35000" t="29259" r="35833" b="33704"/>
          <a:stretch/>
        </p:blipFill>
        <p:spPr>
          <a:xfrm>
            <a:off x="4989512" y="3307910"/>
            <a:ext cx="4267200" cy="3048000"/>
          </a:xfrm>
          <a:prstGeom prst="rect">
            <a:avLst/>
          </a:prstGeom>
        </p:spPr>
      </p:pic>
      <p:sp>
        <p:nvSpPr>
          <p:cNvPr id="17" name="Oval 16">
            <a:extLst>
              <a:ext uri="{FF2B5EF4-FFF2-40B4-BE49-F238E27FC236}">
                <a16:creationId xmlns:a16="http://schemas.microsoft.com/office/drawing/2014/main" id="{B733DFD3-F6ED-40CB-8284-DBEE0B45B5E9}"/>
              </a:ext>
            </a:extLst>
          </p:cNvPr>
          <p:cNvSpPr/>
          <p:nvPr/>
        </p:nvSpPr>
        <p:spPr>
          <a:xfrm>
            <a:off x="5567179" y="4286399"/>
            <a:ext cx="2667157" cy="8330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Content Placeholder 4">
            <a:extLst>
              <a:ext uri="{FF2B5EF4-FFF2-40B4-BE49-F238E27FC236}">
                <a16:creationId xmlns:a16="http://schemas.microsoft.com/office/drawing/2014/main" id="{19AF916D-25D2-482A-A887-345004B5E630}"/>
              </a:ext>
            </a:extLst>
          </p:cNvPr>
          <p:cNvSpPr txBox="1">
            <a:spLocks/>
          </p:cNvSpPr>
          <p:nvPr/>
        </p:nvSpPr>
        <p:spPr>
          <a:xfrm>
            <a:off x="143891" y="3132826"/>
            <a:ext cx="4504309" cy="267948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the Sight Planning function for Selected Stars we can predict the Altitude of the Sun, and other Celestial Bodies throughout the Day based on our future predicted Dead Reckoning.</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 also gives us the Moon’s illumination which is helpful when knowing if we will be able to see the visible horizon.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F93B22C5-5B32-4A8D-A2EE-4864BA911DB9}"/>
              </a:ext>
            </a:extLst>
          </p:cNvPr>
          <p:cNvPicPr>
            <a:picLocks noChangeAspect="1"/>
          </p:cNvPicPr>
          <p:nvPr/>
        </p:nvPicPr>
        <p:blipFill rotWithShape="1">
          <a:blip r:embed="rId4"/>
          <a:srcRect l="12500" t="26296" r="65704" b="38148"/>
          <a:stretch/>
        </p:blipFill>
        <p:spPr>
          <a:xfrm>
            <a:off x="4876799" y="2976562"/>
            <a:ext cx="4181476" cy="3836988"/>
          </a:xfrm>
          <a:prstGeom prst="rect">
            <a:avLst/>
          </a:prstGeom>
        </p:spPr>
      </p:pic>
      <p:sp>
        <p:nvSpPr>
          <p:cNvPr id="2" name="Oval 1">
            <a:extLst>
              <a:ext uri="{FF2B5EF4-FFF2-40B4-BE49-F238E27FC236}">
                <a16:creationId xmlns:a16="http://schemas.microsoft.com/office/drawing/2014/main" id="{9760B39A-17FD-456E-A5EA-1E4D13D6993B}"/>
              </a:ext>
            </a:extLst>
          </p:cNvPr>
          <p:cNvSpPr/>
          <p:nvPr/>
        </p:nvSpPr>
        <p:spPr>
          <a:xfrm>
            <a:off x="6553200" y="3505200"/>
            <a:ext cx="914400" cy="414226"/>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0241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bldLvl="3"/>
      <p:bldP spid="17" grpId="0" animBg="1"/>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Celestial Fix using the Sun (Sun Run Sun)</a:t>
            </a:r>
          </a:p>
        </p:txBody>
      </p:sp>
      <p:sp>
        <p:nvSpPr>
          <p:cNvPr id="21" name="Content Placeholder 4"/>
          <p:cNvSpPr>
            <a:spLocks noGrp="1"/>
          </p:cNvSpPr>
          <p:nvPr>
            <p:ph idx="12"/>
          </p:nvPr>
        </p:nvSpPr>
        <p:spPr>
          <a:xfrm>
            <a:off x="105792" y="1045694"/>
            <a:ext cx="8581008" cy="2078506"/>
          </a:xfrm>
        </p:spPr>
        <p:txBody>
          <a:bodyPr>
            <a:normAutofit/>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We input the Observations from throughout the Day just as we would for a Celestial Fix at Twilight.</a:t>
            </a:r>
          </a:p>
          <a:p>
            <a:pPr marL="0" indent="0">
              <a:buNone/>
            </a:pPr>
            <a:r>
              <a:rPr lang="en-US" b="1" dirty="0">
                <a:solidFill>
                  <a:schemeClr val="tx1"/>
                </a:solidFill>
                <a:latin typeface="Times New Roman" panose="02020603050405020304" pitchFamily="18" charset="0"/>
                <a:cs typeface="Times New Roman" panose="02020603050405020304" pitchFamily="18" charset="0"/>
              </a:rPr>
              <a:t>Remember, the times remain in Zulu. </a:t>
            </a:r>
          </a:p>
          <a:p>
            <a:endParaRPr lang="en-US" dirty="0">
              <a:solidFill>
                <a:schemeClr val="tx1"/>
              </a:solidFill>
            </a:endParaRPr>
          </a:p>
          <a:p>
            <a:pPr lvl="1"/>
            <a:endParaRPr lang="en-US" dirty="0">
              <a:solidFill>
                <a:schemeClr val="tx1"/>
              </a:solidFill>
            </a:endParaRPr>
          </a:p>
        </p:txBody>
      </p:sp>
      <p:sp>
        <p:nvSpPr>
          <p:cNvPr id="18" name="Content Placeholder 4">
            <a:extLst>
              <a:ext uri="{FF2B5EF4-FFF2-40B4-BE49-F238E27FC236}">
                <a16:creationId xmlns:a16="http://schemas.microsoft.com/office/drawing/2014/main" id="{19AF916D-25D2-482A-A887-345004B5E630}"/>
              </a:ext>
            </a:extLst>
          </p:cNvPr>
          <p:cNvSpPr txBox="1">
            <a:spLocks/>
          </p:cNvSpPr>
          <p:nvPr/>
        </p:nvSpPr>
        <p:spPr>
          <a:xfrm>
            <a:off x="93992" y="2119928"/>
            <a:ext cx="4504309" cy="130502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 Still need to input the Height of Eye, Index Error Correction and Temperature / Barometric Pressure to get the corrected Height Observed (HO).</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9">
            <a:extLst>
              <a:ext uri="{FF2B5EF4-FFF2-40B4-BE49-F238E27FC236}">
                <a16:creationId xmlns:a16="http://schemas.microsoft.com/office/drawing/2014/main" id="{D89A24A9-F870-46F5-A6F5-88E598E24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083" y="1574892"/>
            <a:ext cx="3942138" cy="191003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3">
            <a:extLst>
              <a:ext uri="{FF2B5EF4-FFF2-40B4-BE49-F238E27FC236}">
                <a16:creationId xmlns:a16="http://schemas.microsoft.com/office/drawing/2014/main" id="{E9FF9CAF-DFCB-4079-B62C-519C070864AA}"/>
              </a:ext>
            </a:extLst>
          </p:cNvPr>
          <p:cNvPicPr>
            <a:picLocks noChangeAspect="1"/>
          </p:cNvPicPr>
          <p:nvPr/>
        </p:nvPicPr>
        <p:blipFill rotWithShape="1">
          <a:blip r:embed="rId3"/>
          <a:srcRect l="37500" t="30741" r="36666" b="33331"/>
          <a:stretch/>
        </p:blipFill>
        <p:spPr>
          <a:xfrm>
            <a:off x="4987211" y="1886961"/>
            <a:ext cx="4062797" cy="3178412"/>
          </a:xfrm>
          <a:prstGeom prst="rect">
            <a:avLst/>
          </a:prstGeom>
        </p:spPr>
      </p:pic>
      <p:pic>
        <p:nvPicPr>
          <p:cNvPr id="8" name="Picture 7">
            <a:extLst>
              <a:ext uri="{FF2B5EF4-FFF2-40B4-BE49-F238E27FC236}">
                <a16:creationId xmlns:a16="http://schemas.microsoft.com/office/drawing/2014/main" id="{6AD54A28-848C-4D19-89AE-1538D2A84520}"/>
              </a:ext>
            </a:extLst>
          </p:cNvPr>
          <p:cNvPicPr>
            <a:picLocks noChangeAspect="1"/>
          </p:cNvPicPr>
          <p:nvPr/>
        </p:nvPicPr>
        <p:blipFill rotWithShape="1">
          <a:blip r:embed="rId4"/>
          <a:srcRect l="37500" t="33331" r="37500" b="35040"/>
          <a:stretch/>
        </p:blipFill>
        <p:spPr>
          <a:xfrm>
            <a:off x="4999972" y="3165607"/>
            <a:ext cx="3844807" cy="2736159"/>
          </a:xfrm>
          <a:prstGeom prst="rect">
            <a:avLst/>
          </a:prstGeom>
        </p:spPr>
      </p:pic>
      <p:pic>
        <p:nvPicPr>
          <p:cNvPr id="10" name="Picture 9">
            <a:extLst>
              <a:ext uri="{FF2B5EF4-FFF2-40B4-BE49-F238E27FC236}">
                <a16:creationId xmlns:a16="http://schemas.microsoft.com/office/drawing/2014/main" id="{C305BD26-EA9E-4B1C-887D-497DD0B3110B}"/>
              </a:ext>
            </a:extLst>
          </p:cNvPr>
          <p:cNvPicPr>
            <a:picLocks noChangeAspect="1"/>
          </p:cNvPicPr>
          <p:nvPr/>
        </p:nvPicPr>
        <p:blipFill rotWithShape="1">
          <a:blip r:embed="rId5"/>
          <a:srcRect l="36744" t="31755" r="36589" b="35619"/>
          <a:stretch/>
        </p:blipFill>
        <p:spPr>
          <a:xfrm>
            <a:off x="5035737" y="4221618"/>
            <a:ext cx="4085855" cy="2811892"/>
          </a:xfrm>
          <a:prstGeom prst="rect">
            <a:avLst/>
          </a:prstGeom>
        </p:spPr>
      </p:pic>
      <p:sp>
        <p:nvSpPr>
          <p:cNvPr id="22" name="Content Placeholder 4">
            <a:extLst>
              <a:ext uri="{FF2B5EF4-FFF2-40B4-BE49-F238E27FC236}">
                <a16:creationId xmlns:a16="http://schemas.microsoft.com/office/drawing/2014/main" id="{4C855C38-2F88-4902-97F9-5DAE8B64911F}"/>
              </a:ext>
            </a:extLst>
          </p:cNvPr>
          <p:cNvSpPr txBox="1">
            <a:spLocks/>
          </p:cNvSpPr>
          <p:nvPr/>
        </p:nvSpPr>
        <p:spPr>
          <a:xfrm>
            <a:off x="105792" y="3429000"/>
            <a:ext cx="4504309" cy="13050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 Fixes conducted throughout the day.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Content Placeholder 4">
            <a:extLst>
              <a:ext uri="{FF2B5EF4-FFF2-40B4-BE49-F238E27FC236}">
                <a16:creationId xmlns:a16="http://schemas.microsoft.com/office/drawing/2014/main" id="{741DAFEE-BB0F-4600-8EEA-0E26C1FAA75C}"/>
              </a:ext>
            </a:extLst>
          </p:cNvPr>
          <p:cNvSpPr txBox="1">
            <a:spLocks/>
          </p:cNvSpPr>
          <p:nvPr/>
        </p:nvSpPr>
        <p:spPr>
          <a:xfrm>
            <a:off x="76200" y="3962400"/>
            <a:ext cx="4504309" cy="1305026"/>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Unlike sights of most celestial bodies, the Sun (and Moon) appear very large on the horizon. This impacts how we measure altitude of these celestial bodies. To correct for this use we use the “Limb” function.</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val 1">
            <a:extLst>
              <a:ext uri="{FF2B5EF4-FFF2-40B4-BE49-F238E27FC236}">
                <a16:creationId xmlns:a16="http://schemas.microsoft.com/office/drawing/2014/main" id="{0A5B97C3-2C7B-49B8-9B34-354F9CE5C478}"/>
              </a:ext>
            </a:extLst>
          </p:cNvPr>
          <p:cNvSpPr/>
          <p:nvPr/>
        </p:nvSpPr>
        <p:spPr>
          <a:xfrm>
            <a:off x="7239000" y="5477314"/>
            <a:ext cx="685800" cy="465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8827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bldLvl="3"/>
      <p:bldP spid="18" grpId="0"/>
      <p:bldP spid="22" grpId="0"/>
      <p:bldP spid="17" grpId="0"/>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Celestial Fix using the Sun (Sun Run Sun)</a:t>
            </a:r>
          </a:p>
        </p:txBody>
      </p:sp>
      <p:sp>
        <p:nvSpPr>
          <p:cNvPr id="21" name="Content Placeholder 4"/>
          <p:cNvSpPr>
            <a:spLocks noGrp="1"/>
          </p:cNvSpPr>
          <p:nvPr>
            <p:ph idx="12"/>
          </p:nvPr>
        </p:nvSpPr>
        <p:spPr>
          <a:xfrm>
            <a:off x="66675" y="1076324"/>
            <a:ext cx="4923408" cy="4531604"/>
          </a:xfrm>
        </p:spPr>
        <p:txBody>
          <a:bodyPr>
            <a:normAutofit fontScale="92500" lnSpcReduction="20000"/>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When using the Sextant to measure Altitude, the diameters of most CBs are hardly noticeable if either they measure evenly on or just below the horizon.</a:t>
            </a:r>
          </a:p>
          <a:p>
            <a:pPr marL="0" indent="0">
              <a:buNone/>
            </a:pPr>
            <a:r>
              <a:rPr lang="en-US" b="1" dirty="0">
                <a:solidFill>
                  <a:schemeClr val="tx1"/>
                </a:solidFill>
                <a:latin typeface="Times New Roman" panose="02020603050405020304" pitchFamily="18" charset="0"/>
                <a:cs typeface="Times New Roman" panose="02020603050405020304" pitchFamily="18" charset="0"/>
              </a:rPr>
              <a:t>For large CBs like the Sun and Moon, greater correction of altitude is required due to the their larger diameter on the visible horizon.</a:t>
            </a:r>
          </a:p>
          <a:p>
            <a:pPr marL="0" indent="0">
              <a:buNone/>
            </a:pPr>
            <a:r>
              <a:rPr lang="en-US" b="1" dirty="0">
                <a:solidFill>
                  <a:schemeClr val="tx1"/>
                </a:solidFill>
                <a:latin typeface="Times New Roman" panose="02020603050405020304" pitchFamily="18" charset="0"/>
                <a:cs typeface="Times New Roman" panose="02020603050405020304" pitchFamily="18" charset="0"/>
              </a:rPr>
              <a:t>If the lowest part of the Sun or Moon “touch” the horizon, we are measuring to the Lower Limb. If the top part is measured evenly to the horizon, it is measure to the Upper Limb. STELLA will account for the Semi-diameter of the Sun/Moon.</a:t>
            </a:r>
          </a:p>
          <a:p>
            <a:pPr marL="0" indent="0">
              <a:buNone/>
            </a:pPr>
            <a:r>
              <a:rPr lang="en-US" b="1" dirty="0">
                <a:solidFill>
                  <a:schemeClr val="tx1"/>
                </a:solidFill>
                <a:latin typeface="Times New Roman" panose="02020603050405020304" pitchFamily="18" charset="0"/>
                <a:cs typeface="Times New Roman" panose="02020603050405020304" pitchFamily="18" charset="0"/>
              </a:rPr>
              <a:t>For ALL of our sun observations on STEALLA, we will assume that the sextant is measuring the angle  between the horizon and the LOWER Limb of the Sun.</a:t>
            </a:r>
          </a:p>
          <a:p>
            <a:endParaRPr lang="en-US" dirty="0">
              <a:solidFill>
                <a:schemeClr val="tx1"/>
              </a:solidFill>
            </a:endParaRPr>
          </a:p>
          <a:p>
            <a:pPr lvl="1"/>
            <a:endParaRPr lang="en-US" dirty="0">
              <a:solidFill>
                <a:schemeClr val="tx1"/>
              </a:solidFill>
            </a:endParaRPr>
          </a:p>
        </p:txBody>
      </p:sp>
      <p:pic>
        <p:nvPicPr>
          <p:cNvPr id="9" name="Picture 8">
            <a:extLst>
              <a:ext uri="{FF2B5EF4-FFF2-40B4-BE49-F238E27FC236}">
                <a16:creationId xmlns:a16="http://schemas.microsoft.com/office/drawing/2014/main" id="{92174D1A-3B03-4861-A320-7F9AEE169AEB}"/>
              </a:ext>
            </a:extLst>
          </p:cNvPr>
          <p:cNvPicPr>
            <a:picLocks noChangeAspect="1"/>
          </p:cNvPicPr>
          <p:nvPr/>
        </p:nvPicPr>
        <p:blipFill>
          <a:blip r:embed="rId2"/>
          <a:stretch>
            <a:fillRect/>
          </a:stretch>
        </p:blipFill>
        <p:spPr>
          <a:xfrm>
            <a:off x="5965870" y="933589"/>
            <a:ext cx="2695575" cy="3200400"/>
          </a:xfrm>
          <a:prstGeom prst="rect">
            <a:avLst/>
          </a:prstGeom>
        </p:spPr>
      </p:pic>
      <p:pic>
        <p:nvPicPr>
          <p:cNvPr id="23" name="Picture 22">
            <a:extLst>
              <a:ext uri="{FF2B5EF4-FFF2-40B4-BE49-F238E27FC236}">
                <a16:creationId xmlns:a16="http://schemas.microsoft.com/office/drawing/2014/main" id="{90859E34-E4C2-457C-A8BE-DE963F14DCC2}"/>
              </a:ext>
            </a:extLst>
          </p:cNvPr>
          <p:cNvPicPr>
            <a:picLocks noChangeAspect="1"/>
          </p:cNvPicPr>
          <p:nvPr/>
        </p:nvPicPr>
        <p:blipFill>
          <a:blip r:embed="rId3"/>
          <a:stretch>
            <a:fillRect/>
          </a:stretch>
        </p:blipFill>
        <p:spPr>
          <a:xfrm>
            <a:off x="5891513" y="1629298"/>
            <a:ext cx="3049179" cy="2078506"/>
          </a:xfrm>
          <a:prstGeom prst="rect">
            <a:avLst/>
          </a:prstGeom>
        </p:spPr>
      </p:pic>
      <p:pic>
        <p:nvPicPr>
          <p:cNvPr id="24" name="Picture 23">
            <a:extLst>
              <a:ext uri="{FF2B5EF4-FFF2-40B4-BE49-F238E27FC236}">
                <a16:creationId xmlns:a16="http://schemas.microsoft.com/office/drawing/2014/main" id="{7217CB08-6C28-4E18-B6B6-523EB9F265E1}"/>
              </a:ext>
            </a:extLst>
          </p:cNvPr>
          <p:cNvPicPr>
            <a:picLocks noChangeAspect="1"/>
          </p:cNvPicPr>
          <p:nvPr/>
        </p:nvPicPr>
        <p:blipFill>
          <a:blip r:embed="rId4"/>
          <a:stretch>
            <a:fillRect/>
          </a:stretch>
        </p:blipFill>
        <p:spPr>
          <a:xfrm>
            <a:off x="5819503" y="2464735"/>
            <a:ext cx="3190875" cy="2228850"/>
          </a:xfrm>
          <a:prstGeom prst="rect">
            <a:avLst/>
          </a:prstGeom>
        </p:spPr>
      </p:pic>
      <p:pic>
        <p:nvPicPr>
          <p:cNvPr id="25" name="Picture 24">
            <a:extLst>
              <a:ext uri="{FF2B5EF4-FFF2-40B4-BE49-F238E27FC236}">
                <a16:creationId xmlns:a16="http://schemas.microsoft.com/office/drawing/2014/main" id="{1C24B105-44BC-43A0-A1AE-39F72EF13A1F}"/>
              </a:ext>
            </a:extLst>
          </p:cNvPr>
          <p:cNvPicPr>
            <a:picLocks noChangeAspect="1"/>
          </p:cNvPicPr>
          <p:nvPr/>
        </p:nvPicPr>
        <p:blipFill>
          <a:blip r:embed="rId5"/>
          <a:stretch>
            <a:fillRect/>
          </a:stretch>
        </p:blipFill>
        <p:spPr>
          <a:xfrm>
            <a:off x="5887159" y="1076325"/>
            <a:ext cx="2828925" cy="4095750"/>
          </a:xfrm>
          <a:prstGeom prst="rect">
            <a:avLst/>
          </a:prstGeom>
        </p:spPr>
      </p:pic>
    </p:spTree>
    <p:extLst>
      <p:ext uri="{BB962C8B-B14F-4D97-AF65-F5344CB8AC3E}">
        <p14:creationId xmlns:p14="http://schemas.microsoft.com/office/powerpoint/2010/main" val="42436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74E821-1C6D-42A9-AF0A-AE7E7441FBB6}"/>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152400" y="1780316"/>
          <a:ext cx="8781982" cy="4555748"/>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7589">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28142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Practical application of STELLA.</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Nautical Almanac function.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How to input an Initial Fix.</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How to calculate Gyro Error using a Celestial Body.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UNDERSTAND How to calculate the time of SR/SS/Twilight based on DR position.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UNDERSTAND How to identify Celestial Bodies using the Sky Chart and Selected Stars functions.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UNDERSTAND How to input Sights (Observations) and corrections.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How to generate a Celestial Fix using the Altitude Intercept Method in STELLA.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UNDERSTAND How to generate a Celestial Fix using Sun Run Sun.</a:t>
                      </a: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5151061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Nautical Almanac and Publications</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4959" y="4191155"/>
            <a:ext cx="236172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descr="http://celestialnavigation.net/wp-content/uploads/2012/01/alm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915" y="4008764"/>
            <a:ext cx="1242792" cy="178259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upload.wikimedia.org/wikipedia/commons/thumb/8/87/Intercept_Sight_Reduction-00.png/304px-Intercept_Sight_Reduction-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04" y="3498444"/>
            <a:ext cx="2259935" cy="2416049"/>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1487" y="2463007"/>
            <a:ext cx="2529639" cy="345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2"/>
          </p:nvPr>
        </p:nvSpPr>
        <p:spPr>
          <a:xfrm>
            <a:off x="381000" y="838199"/>
            <a:ext cx="7467600" cy="2619686"/>
          </a:xfrm>
        </p:spPr>
        <p:txBody>
          <a:bodyPr>
            <a:norm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Historically, CELNAV was completed manually, using Plotting Sheets and math.</a:t>
            </a:r>
          </a:p>
          <a:p>
            <a:pPr marL="0" indent="0">
              <a:buNone/>
            </a:pPr>
            <a:endParaRPr lang="en-US" sz="1800" b="1" dirty="0">
              <a:solidFill>
                <a:schemeClr val="tx1"/>
              </a:solidFill>
              <a:latin typeface="Times New Roman" panose="02020603050405020304" pitchFamily="18" charset="0"/>
              <a:cs typeface="Times New Roman" panose="02020603050405020304" pitchFamily="18" charset="0"/>
            </a:endParaRPr>
          </a:p>
          <a:p>
            <a:pPr marL="0" indent="0">
              <a:buNone/>
            </a:pPr>
            <a:r>
              <a:rPr lang="en-US" sz="1800" b="1" dirty="0">
                <a:solidFill>
                  <a:schemeClr val="tx1"/>
                </a:solidFill>
                <a:latin typeface="Times New Roman" panose="02020603050405020304" pitchFamily="18" charset="0"/>
                <a:cs typeface="Times New Roman" panose="02020603050405020304" pitchFamily="18" charset="0"/>
              </a:rPr>
              <a:t>In 1767, the work load was greatly reduced with the introduction of the Nautical Almanac and supporting publications. However, the process remained time consuming even when Teams were well practiced.   </a:t>
            </a:r>
          </a:p>
          <a:p>
            <a:endParaRPr lang="en-US" sz="1800" dirty="0">
              <a:solidFill>
                <a:schemeClr val="tx1"/>
              </a:solidFill>
            </a:endParaRPr>
          </a:p>
        </p:txBody>
      </p:sp>
    </p:spTree>
    <p:extLst>
      <p:ext uri="{BB962C8B-B14F-4D97-AF65-F5344CB8AC3E}">
        <p14:creationId xmlns:p14="http://schemas.microsoft.com/office/powerpoint/2010/main" val="185797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4CC930-7ED1-4E35-828D-E1BF5634DEAD}"/>
              </a:ext>
            </a:extLst>
          </p:cNvPr>
          <p:cNvPicPr>
            <a:picLocks noChangeAspect="1"/>
          </p:cNvPicPr>
          <p:nvPr/>
        </p:nvPicPr>
        <p:blipFill>
          <a:blip r:embed="rId3"/>
          <a:stretch>
            <a:fillRect/>
          </a:stretch>
        </p:blipFill>
        <p:spPr>
          <a:xfrm>
            <a:off x="0" y="0"/>
            <a:ext cx="9144000" cy="1719072"/>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solidFill>
                  <a:schemeClr val="bg1"/>
                </a:solidFill>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80543" y="284517"/>
            <a:ext cx="8991600" cy="609600"/>
          </a:xfrm>
        </p:spPr>
        <p:txBody>
          <a:bodyPr/>
          <a:lstStyle/>
          <a:p>
            <a:pPr algn="ctr"/>
            <a:r>
              <a:rPr lang="en-US" b="1" dirty="0">
                <a:solidFill>
                  <a:schemeClr val="tx1"/>
                </a:solidFill>
              </a:rPr>
              <a:t>STELLA</a:t>
            </a:r>
          </a:p>
        </p:txBody>
      </p:sp>
      <p:sp>
        <p:nvSpPr>
          <p:cNvPr id="5" name="Content Placeholder 4"/>
          <p:cNvSpPr>
            <a:spLocks noGrp="1"/>
          </p:cNvSpPr>
          <p:nvPr>
            <p:ph idx="12"/>
          </p:nvPr>
        </p:nvSpPr>
        <p:spPr>
          <a:xfrm>
            <a:off x="371856" y="2415511"/>
            <a:ext cx="7848600" cy="1775490"/>
          </a:xfrm>
        </p:spPr>
        <p:txBody>
          <a:bodyPr>
            <a:norm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Provides ability to quickly: </a:t>
            </a:r>
          </a:p>
          <a:p>
            <a:pPr lvl="1"/>
            <a:r>
              <a:rPr lang="en-US" sz="1800" b="1" dirty="0">
                <a:solidFill>
                  <a:schemeClr val="tx1"/>
                </a:solidFill>
                <a:latin typeface="Times New Roman" panose="02020603050405020304" pitchFamily="18" charset="0"/>
                <a:cs typeface="Times New Roman" panose="02020603050405020304" pitchFamily="18" charset="0"/>
              </a:rPr>
              <a:t>Use Almanac Function to find Times / Declination / GHA of CBs</a:t>
            </a:r>
          </a:p>
          <a:p>
            <a:pPr lvl="1"/>
            <a:r>
              <a:rPr lang="en-US" sz="1800" b="1" dirty="0">
                <a:solidFill>
                  <a:schemeClr val="tx1"/>
                </a:solidFill>
                <a:latin typeface="Times New Roman" panose="02020603050405020304" pitchFamily="18" charset="0"/>
                <a:cs typeface="Times New Roman" panose="02020603050405020304" pitchFamily="18" charset="0"/>
              </a:rPr>
              <a:t>Celestial Body Rise/Set/Transit Calculations</a:t>
            </a:r>
          </a:p>
          <a:p>
            <a:pPr lvl="1"/>
            <a:r>
              <a:rPr lang="en-US" sz="1800" b="1" dirty="0">
                <a:solidFill>
                  <a:schemeClr val="tx1"/>
                </a:solidFill>
                <a:latin typeface="Times New Roman" panose="02020603050405020304" pitchFamily="18" charset="0"/>
                <a:cs typeface="Times New Roman" panose="02020603050405020304" pitchFamily="18" charset="0"/>
              </a:rPr>
              <a:t>Sight Planning</a:t>
            </a:r>
          </a:p>
          <a:p>
            <a:pPr lvl="1"/>
            <a:r>
              <a:rPr lang="en-US" sz="1800" b="1" dirty="0">
                <a:solidFill>
                  <a:schemeClr val="tx1"/>
                </a:solidFill>
                <a:latin typeface="Times New Roman" panose="02020603050405020304" pitchFamily="18" charset="0"/>
                <a:cs typeface="Times New Roman" panose="02020603050405020304" pitchFamily="18" charset="0"/>
              </a:rPr>
              <a:t>Sight Reduction</a:t>
            </a:r>
          </a:p>
          <a:p>
            <a:endParaRPr lang="en-US" sz="1800" dirty="0">
              <a:solidFill>
                <a:schemeClr val="tx1"/>
              </a:solidFill>
            </a:endParaRPr>
          </a:p>
          <a:p>
            <a:endParaRPr lang="en-US" sz="1800" dirty="0">
              <a:solidFill>
                <a:schemeClr val="tx1"/>
              </a:solidFill>
            </a:endParaRPr>
          </a:p>
        </p:txBody>
      </p:sp>
      <p:sp>
        <p:nvSpPr>
          <p:cNvPr id="6" name="AutoShape 4" descr="Image result for celestial navigation iphone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AutoShape 6" descr="Image result for celestial navigation iphone applicati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4338" name="Picture 2" descr="https://encrypted-tbn2.gstatic.com/images?q=tbn:ANd9GcSOCkcSmXqoTvnuse5LvKW07OJZAFrEm3QDrkRNbQvCPzD0wlY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462" y="3442223"/>
            <a:ext cx="1895475" cy="240982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33C270BC-AA19-4408-9D03-D82886628373}"/>
              </a:ext>
            </a:extLst>
          </p:cNvPr>
          <p:cNvSpPr txBox="1">
            <a:spLocks/>
          </p:cNvSpPr>
          <p:nvPr/>
        </p:nvSpPr>
        <p:spPr>
          <a:xfrm>
            <a:off x="381000" y="838199"/>
            <a:ext cx="7467600" cy="54443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System to Estimate Latitude and Longitude Astronomically – has been in Service for over 20 years. </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 Naval Observatory Astronomical Applications Dept</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Integrated into USN Block III NAVSSI</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Content Placeholder 4">
            <a:extLst>
              <a:ext uri="{FF2B5EF4-FFF2-40B4-BE49-F238E27FC236}">
                <a16:creationId xmlns:a16="http://schemas.microsoft.com/office/drawing/2014/main" id="{1D3D8D4D-DB69-4B34-87BF-118CF4DFB6E6}"/>
              </a:ext>
            </a:extLst>
          </p:cNvPr>
          <p:cNvSpPr txBox="1">
            <a:spLocks/>
          </p:cNvSpPr>
          <p:nvPr/>
        </p:nvSpPr>
        <p:spPr>
          <a:xfrm>
            <a:off x="381000" y="4210242"/>
            <a:ext cx="6553200" cy="17754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Reduces requirement to carry hard copy publications or to manually plot Celestial Fixes.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205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3"/>
      <p:bldP spid="16" grpId="0" uiExpand="1" build="p" bldLvl="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675" y="228600"/>
            <a:ext cx="8991600" cy="609600"/>
          </a:xfrm>
        </p:spPr>
        <p:txBody>
          <a:bodyPr/>
          <a:lstStyle/>
          <a:p>
            <a:pPr algn="ctr"/>
            <a:r>
              <a:rPr lang="en-US" b="1" dirty="0">
                <a:solidFill>
                  <a:schemeClr val="tx1"/>
                </a:solidFill>
              </a:rPr>
              <a:t>Embracing the Modern</a:t>
            </a:r>
          </a:p>
        </p:txBody>
      </p:sp>
      <p:sp>
        <p:nvSpPr>
          <p:cNvPr id="5" name="Content Placeholder 4"/>
          <p:cNvSpPr>
            <a:spLocks noGrp="1"/>
          </p:cNvSpPr>
          <p:nvPr>
            <p:ph idx="12"/>
          </p:nvPr>
        </p:nvSpPr>
        <p:spPr>
          <a:xfrm>
            <a:off x="463422" y="820345"/>
            <a:ext cx="7004177" cy="761999"/>
          </a:xfrm>
        </p:spPr>
        <p:txBody>
          <a:bodyPr>
            <a:norm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Numerous similar systems available through vendors including Apple App Store and Google Play</a:t>
            </a:r>
          </a:p>
          <a:p>
            <a:endParaRPr lang="en-US" dirty="0">
              <a:solidFill>
                <a:schemeClr val="tx1"/>
              </a:solidFill>
            </a:endParaRP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75" y="2042247"/>
            <a:ext cx="2371550" cy="361273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290" name="Picture 2" descr="http://cdn.appcrawlr.com/imageService/aHR0cDovL2E0Lm16c3RhdGljLmNvbS91cy9yMzAvUHVycGxlNS92NC8wOC85Mi83NS8wODkyNzU4ZC1lZGJhLTgyYmMtN2ZhOC04OTVjMjlkNzI1NzEvc2NyZWVuNDgweDQ4MC5qcGVn?w=340&amp;h=2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669" y="4139411"/>
            <a:ext cx="2147531" cy="176855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Image result for celestial navigation iphone applica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AutoShape 6" descr="Image result for celestial navigation iphone applicati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296" name="Picture 8" descr="http://www.starpilotllc.com/pics/sp_iphone_prom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277" y="1731375"/>
            <a:ext cx="2153669" cy="2288273"/>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a5.mzstatic.com/us/r30/Purple6/v4/9a/1d/4b/9a1d4bab-4aa4-1d69-52ff-dc2252b031d6/screen568x568.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0456" y="2079376"/>
            <a:ext cx="1952361" cy="34654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7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296"/>
                                        </p:tgtEl>
                                        <p:attrNameLst>
                                          <p:attrName>style.visibility</p:attrName>
                                        </p:attrNameLst>
                                      </p:cBhvr>
                                      <p:to>
                                        <p:strVal val="visible"/>
                                      </p:to>
                                    </p:set>
                                    <p:animEffect transition="in" filter="fade">
                                      <p:cBhvr>
                                        <p:cTn id="11" dur="500"/>
                                        <p:tgtEl>
                                          <p:spTgt spid="12296"/>
                                        </p:tgtEl>
                                      </p:cBhvr>
                                    </p:animEffect>
                                  </p:childTnLst>
                                </p:cTn>
                              </p:par>
                              <p:par>
                                <p:cTn id="12" presetID="10" presetClass="entr" presetSubtype="0" fill="hold" nodeType="withEffect">
                                  <p:stCondLst>
                                    <p:cond delay="0"/>
                                  </p:stCondLst>
                                  <p:childTnLst>
                                    <p:set>
                                      <p:cBhvr>
                                        <p:cTn id="13" dur="1" fill="hold">
                                          <p:stCondLst>
                                            <p:cond delay="0"/>
                                          </p:stCondLst>
                                        </p:cTn>
                                        <p:tgtEl>
                                          <p:spTgt spid="12290"/>
                                        </p:tgtEl>
                                        <p:attrNameLst>
                                          <p:attrName>style.visibility</p:attrName>
                                        </p:attrNameLst>
                                      </p:cBhvr>
                                      <p:to>
                                        <p:strVal val="visible"/>
                                      </p:to>
                                    </p:set>
                                    <p:animEffect transition="in" filter="fade">
                                      <p:cBhvr>
                                        <p:cTn id="14" dur="500"/>
                                        <p:tgtEl>
                                          <p:spTgt spid="1229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298"/>
                                        </p:tgtEl>
                                        <p:attrNameLst>
                                          <p:attrName>style.visibility</p:attrName>
                                        </p:attrNameLst>
                                      </p:cBhvr>
                                      <p:to>
                                        <p:strVal val="visible"/>
                                      </p:to>
                                    </p:set>
                                    <p:animEffect transition="in" filter="fade">
                                      <p:cBhvr>
                                        <p:cTn id="19" dur="1000"/>
                                        <p:tgtEl>
                                          <p:spTgt spid="12298"/>
                                        </p:tgtEl>
                                      </p:cBhvr>
                                    </p:animEffect>
                                    <p:anim calcmode="lin" valueType="num">
                                      <p:cBhvr>
                                        <p:cTn id="20" dur="1000" fill="hold"/>
                                        <p:tgtEl>
                                          <p:spTgt spid="12298"/>
                                        </p:tgtEl>
                                        <p:attrNameLst>
                                          <p:attrName>ppt_x</p:attrName>
                                        </p:attrNameLst>
                                      </p:cBhvr>
                                      <p:tavLst>
                                        <p:tav tm="0">
                                          <p:val>
                                            <p:strVal val="#ppt_x"/>
                                          </p:val>
                                        </p:tav>
                                        <p:tav tm="100000">
                                          <p:val>
                                            <p:strVal val="#ppt_x"/>
                                          </p:val>
                                        </p:tav>
                                      </p:tavLst>
                                    </p:anim>
                                    <p:anim calcmode="lin" valueType="num">
                                      <p:cBhvr>
                                        <p:cTn id="21" dur="1000" fill="hold"/>
                                        <p:tgtEl>
                                          <p:spTgt spid="12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1041" y="1765544"/>
            <a:ext cx="5640329" cy="2986477"/>
          </a:xfrm>
          <a:prstGeom prst="rect">
            <a:avLst/>
          </a:prstGeom>
          <a:ln>
            <a:solidFill>
              <a:schemeClr val="tx1"/>
            </a:solidFill>
          </a:ln>
        </p:spPr>
      </p:pic>
      <p:sp>
        <p:nvSpPr>
          <p:cNvPr id="16" name="Subtitle 3"/>
          <p:cNvSpPr>
            <a:spLocks noGrp="1"/>
          </p:cNvSpPr>
          <p:nvPr>
            <p:ph type="subTitle" idx="1"/>
          </p:nvPr>
        </p:nvSpPr>
        <p:spPr>
          <a:xfrm>
            <a:off x="66675" y="228600"/>
            <a:ext cx="8991600" cy="609600"/>
          </a:xfrm>
        </p:spPr>
        <p:txBody>
          <a:bodyPr/>
          <a:lstStyle/>
          <a:p>
            <a:pPr algn="ctr"/>
            <a:r>
              <a:rPr lang="en-US" b="1" dirty="0">
                <a:solidFill>
                  <a:schemeClr val="tx1"/>
                </a:solidFill>
              </a:rPr>
              <a:t>STELLA</a:t>
            </a:r>
          </a:p>
        </p:txBody>
      </p:sp>
      <p:sp>
        <p:nvSpPr>
          <p:cNvPr id="17" name="TextBox 16"/>
          <p:cNvSpPr txBox="1"/>
          <p:nvPr/>
        </p:nvSpPr>
        <p:spPr>
          <a:xfrm>
            <a:off x="457200" y="914400"/>
            <a:ext cx="5715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VMS SCREENSHOT OF STELLA SHORTCUT</a:t>
            </a:r>
          </a:p>
        </p:txBody>
      </p:sp>
    </p:spTree>
    <p:extLst>
      <p:ext uri="{BB962C8B-B14F-4D97-AF65-F5344CB8AC3E}">
        <p14:creationId xmlns:p14="http://schemas.microsoft.com/office/powerpoint/2010/main" val="415913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a:t>
            </a:r>
          </a:p>
        </p:txBody>
      </p:sp>
      <p:sp>
        <p:nvSpPr>
          <p:cNvPr id="17" name="Content Placeholder 4"/>
          <p:cNvSpPr>
            <a:spLocks noGrp="1"/>
          </p:cNvSpPr>
          <p:nvPr>
            <p:ph idx="12"/>
          </p:nvPr>
        </p:nvSpPr>
        <p:spPr>
          <a:xfrm>
            <a:off x="76200" y="1219201"/>
            <a:ext cx="7848600" cy="4419599"/>
          </a:xfrm>
        </p:spPr>
        <p:txBody>
          <a:bodyPr>
            <a:normAutofit/>
          </a:bodyPr>
          <a:lstStyle/>
          <a:p>
            <a:r>
              <a:rPr lang="en-US" sz="2600" b="1" dirty="0">
                <a:solidFill>
                  <a:schemeClr val="tx1"/>
                </a:solidFill>
                <a:latin typeface="Times New Roman" panose="02020603050405020304" pitchFamily="18" charset="0"/>
                <a:cs typeface="Times New Roman" panose="02020603050405020304" pitchFamily="18" charset="0"/>
              </a:rPr>
              <a:t>Windows-based</a:t>
            </a:r>
          </a:p>
          <a:p>
            <a:r>
              <a:rPr lang="en-US" sz="2600" b="1" dirty="0">
                <a:solidFill>
                  <a:schemeClr val="tx1"/>
                </a:solidFill>
                <a:latin typeface="Times New Roman" panose="02020603050405020304" pitchFamily="18" charset="0"/>
                <a:cs typeface="Times New Roman" panose="02020603050405020304" pitchFamily="18" charset="0"/>
              </a:rPr>
              <a:t>Functional Tasks</a:t>
            </a:r>
          </a:p>
          <a:p>
            <a:pPr lvl="1"/>
            <a:r>
              <a:rPr lang="en-US" sz="2600" b="1" dirty="0">
                <a:solidFill>
                  <a:schemeClr val="tx1"/>
                </a:solidFill>
                <a:latin typeface="Times New Roman" panose="02020603050405020304" pitchFamily="18" charset="0"/>
                <a:cs typeface="Times New Roman" panose="02020603050405020304" pitchFamily="18" charset="0"/>
              </a:rPr>
              <a:t>Almanac</a:t>
            </a:r>
          </a:p>
          <a:p>
            <a:pPr lvl="1"/>
            <a:r>
              <a:rPr lang="en-US" sz="2600" b="1" dirty="0">
                <a:solidFill>
                  <a:schemeClr val="tx1"/>
                </a:solidFill>
                <a:latin typeface="Times New Roman" panose="02020603050405020304" pitchFamily="18" charset="0"/>
                <a:cs typeface="Times New Roman" panose="02020603050405020304" pitchFamily="18" charset="0"/>
              </a:rPr>
              <a:t>Position Update (DR)</a:t>
            </a:r>
          </a:p>
          <a:p>
            <a:pPr lvl="1"/>
            <a:r>
              <a:rPr lang="en-US" sz="2600" b="1" dirty="0">
                <a:solidFill>
                  <a:schemeClr val="tx1"/>
                </a:solidFill>
                <a:latin typeface="Times New Roman" panose="02020603050405020304" pitchFamily="18" charset="0"/>
                <a:cs typeface="Times New Roman" panose="02020603050405020304" pitchFamily="18" charset="0"/>
              </a:rPr>
              <a:t>Rise/Set/Transit</a:t>
            </a:r>
          </a:p>
          <a:p>
            <a:pPr lvl="1"/>
            <a:r>
              <a:rPr lang="en-US" sz="2600" b="1" dirty="0">
                <a:solidFill>
                  <a:schemeClr val="tx1"/>
                </a:solidFill>
                <a:latin typeface="Times New Roman" panose="02020603050405020304" pitchFamily="18" charset="0"/>
                <a:cs typeface="Times New Roman" panose="02020603050405020304" pitchFamily="18" charset="0"/>
              </a:rPr>
              <a:t>Gyro Error (SR/SS)</a:t>
            </a:r>
          </a:p>
          <a:p>
            <a:pPr lvl="1"/>
            <a:r>
              <a:rPr lang="en-US" sz="2600" b="1" dirty="0">
                <a:solidFill>
                  <a:schemeClr val="tx1"/>
                </a:solidFill>
                <a:latin typeface="Times New Roman" panose="02020603050405020304" pitchFamily="18" charset="0"/>
                <a:cs typeface="Times New Roman" panose="02020603050405020304" pitchFamily="18" charset="0"/>
              </a:rPr>
              <a:t>Sight Reduction</a:t>
            </a:r>
          </a:p>
          <a:p>
            <a:r>
              <a:rPr lang="en-US" sz="2600" b="1" dirty="0">
                <a:solidFill>
                  <a:schemeClr val="tx1"/>
                </a:solidFill>
                <a:latin typeface="Times New Roman" panose="02020603050405020304" pitchFamily="18" charset="0"/>
                <a:cs typeface="Times New Roman" panose="02020603050405020304" pitchFamily="18" charset="0"/>
              </a:rPr>
              <a:t>There is a help function!</a:t>
            </a:r>
          </a:p>
          <a:p>
            <a:endParaRPr lang="en-US"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822" y="457200"/>
            <a:ext cx="440926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86000"/>
            <a:ext cx="4101369" cy="21826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435114"/>
            <a:ext cx="3725935" cy="22442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0085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p:cNvSpPr>
            <a:spLocks noGrp="1"/>
          </p:cNvSpPr>
          <p:nvPr>
            <p:ph type="subTitle" idx="1"/>
          </p:nvPr>
        </p:nvSpPr>
        <p:spPr>
          <a:xfrm>
            <a:off x="66675" y="228600"/>
            <a:ext cx="8991600" cy="609600"/>
          </a:xfrm>
        </p:spPr>
        <p:txBody>
          <a:bodyPr/>
          <a:lstStyle/>
          <a:p>
            <a:r>
              <a:rPr lang="en-US" b="1" dirty="0">
                <a:solidFill>
                  <a:schemeClr val="tx1"/>
                </a:solidFill>
              </a:rPr>
              <a:t>STELLA - Almanac</a:t>
            </a:r>
          </a:p>
        </p:txBody>
      </p:sp>
      <p:pic>
        <p:nvPicPr>
          <p:cNvPr id="20" name="Picture 19" descr="http://ep.yimg.com/ca/I/landfallnav_2268_2022044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612215"/>
            <a:ext cx="173934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i50.tinypic.com/avjsy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12" y="2464867"/>
            <a:ext cx="8763000" cy="34572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Subtitle 3"/>
          <p:cNvSpPr txBox="1">
            <a:spLocks/>
          </p:cNvSpPr>
          <p:nvPr/>
        </p:nvSpPr>
        <p:spPr>
          <a:xfrm>
            <a:off x="233312" y="809922"/>
            <a:ext cx="8991600" cy="60960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anose="020B0604020202020204" pitchFamily="34" charset="0"/>
              <a:buNone/>
              <a:defRPr sz="3200" kern="1200">
                <a:solidFill>
                  <a:schemeClr val="accent6"/>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Nautical Almanac still produced annually</a:t>
            </a:r>
          </a:p>
          <a:p>
            <a:pPr marL="45720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STELLA has all data in-built</a:t>
            </a:r>
          </a:p>
          <a:p>
            <a:pPr marL="45720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Version 2.1 covers 1970-2024</a:t>
            </a:r>
          </a:p>
          <a:p>
            <a:pPr marL="45720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Version 3.0 expected release in 2022/2023</a:t>
            </a:r>
          </a:p>
        </p:txBody>
      </p:sp>
    </p:spTree>
    <p:extLst>
      <p:ext uri="{BB962C8B-B14F-4D97-AF65-F5344CB8AC3E}">
        <p14:creationId xmlns:p14="http://schemas.microsoft.com/office/powerpoint/2010/main" val="139822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bldLvl="3"/>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64481</TotalTime>
  <Words>2588</Words>
  <Application>Microsoft Office PowerPoint</Application>
  <PresentationFormat>On-screen Show (4:3)</PresentationFormat>
  <Paragraphs>344</Paragraphs>
  <Slides>40</Slides>
  <Notes>9</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40</vt:i4>
      </vt:variant>
    </vt:vector>
  </HeadingPairs>
  <TitlesOfParts>
    <vt:vector size="49" baseType="lpstr">
      <vt:lpstr>ＭＳ Ｐゴシック</vt:lpstr>
      <vt:lpstr>Arial</vt:lpstr>
      <vt:lpstr>Arial Narrow</vt:lpstr>
      <vt:lpstr>Calibri</vt:lpstr>
      <vt:lpstr>Times New Roman</vt:lpstr>
      <vt:lpstr>2_Default Design</vt:lpstr>
      <vt:lpstr>Office Theme</vt:lpstr>
      <vt:lpstr>1_Office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2352</cp:revision>
  <cp:lastPrinted>2021-08-23T23:35:31Z</cp:lastPrinted>
  <dcterms:created xsi:type="dcterms:W3CDTF">2008-08-04T12:05:44Z</dcterms:created>
  <dcterms:modified xsi:type="dcterms:W3CDTF">2023-05-25T13:24:51Z</dcterms:modified>
</cp:coreProperties>
</file>